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2" r:id="rId2"/>
    <p:sldId id="320" r:id="rId3"/>
    <p:sldId id="323" r:id="rId4"/>
    <p:sldId id="321" r:id="rId5"/>
    <p:sldId id="322" r:id="rId6"/>
    <p:sldId id="324" r:id="rId7"/>
    <p:sldId id="325" r:id="rId8"/>
    <p:sldId id="326" r:id="rId9"/>
    <p:sldId id="327" r:id="rId10"/>
    <p:sldId id="318" r:id="rId11"/>
    <p:sldId id="312" r:id="rId12"/>
    <p:sldId id="311" r:id="rId13"/>
    <p:sldId id="310" r:id="rId14"/>
    <p:sldId id="313" r:id="rId15"/>
    <p:sldId id="319" r:id="rId16"/>
    <p:sldId id="303" r:id="rId17"/>
    <p:sldId id="304" r:id="rId18"/>
    <p:sldId id="305" r:id="rId19"/>
    <p:sldId id="306" r:id="rId20"/>
    <p:sldId id="307" r:id="rId21"/>
    <p:sldId id="308" r:id="rId22"/>
    <p:sldId id="309" r:id="rId23"/>
    <p:sldId id="300" r:id="rId24"/>
    <p:sldId id="301" r:id="rId25"/>
    <p:sldId id="295" r:id="rId26"/>
    <p:sldId id="296" r:id="rId27"/>
    <p:sldId id="297" r:id="rId28"/>
    <p:sldId id="298" r:id="rId29"/>
    <p:sldId id="257" r:id="rId30"/>
    <p:sldId id="259" r:id="rId31"/>
    <p:sldId id="258" r:id="rId32"/>
    <p:sldId id="260" r:id="rId33"/>
    <p:sldId id="262" r:id="rId34"/>
    <p:sldId id="263" r:id="rId35"/>
    <p:sldId id="264" r:id="rId36"/>
    <p:sldId id="265" r:id="rId37"/>
    <p:sldId id="279" r:id="rId38"/>
    <p:sldId id="268" r:id="rId39"/>
    <p:sldId id="269" r:id="rId40"/>
    <p:sldId id="266" r:id="rId41"/>
    <p:sldId id="267" r:id="rId42"/>
    <p:sldId id="272" r:id="rId43"/>
    <p:sldId id="273" r:id="rId44"/>
    <p:sldId id="270" r:id="rId45"/>
    <p:sldId id="280" r:id="rId46"/>
    <p:sldId id="288" r:id="rId47"/>
    <p:sldId id="287" r:id="rId48"/>
    <p:sldId id="294" r:id="rId49"/>
    <p:sldId id="289" r:id="rId50"/>
    <p:sldId id="290" r:id="rId51"/>
    <p:sldId id="291" r:id="rId52"/>
    <p:sldId id="292" r:id="rId53"/>
    <p:sldId id="274" r:id="rId54"/>
    <p:sldId id="275" r:id="rId55"/>
    <p:sldId id="276" r:id="rId56"/>
    <p:sldId id="277" r:id="rId5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01" y="-50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A9F37-D52B-4731-AA4A-BD8B9D51BB4F}" type="datetimeFigureOut">
              <a:rPr lang="fr-FR" smtClean="0"/>
              <a:t>25/04/2012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6E80B-B16E-45BA-919F-1AC435FB914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A9F37-D52B-4731-AA4A-BD8B9D51BB4F}" type="datetimeFigureOut">
              <a:rPr lang="fr-FR" smtClean="0"/>
              <a:t>28/04/2012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6E80B-B16E-45BA-919F-1AC435FB914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A9F37-D52B-4731-AA4A-BD8B9D51BB4F}" type="datetimeFigureOut">
              <a:rPr lang="fr-FR" smtClean="0"/>
              <a:t>28/04/2012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6E80B-B16E-45BA-919F-1AC435FB914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A9F37-D52B-4731-AA4A-BD8B9D51BB4F}" type="datetimeFigureOut">
              <a:rPr lang="fr-FR" smtClean="0"/>
              <a:t>28/04/2012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6E80B-B16E-45BA-919F-1AC435FB914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A9F37-D52B-4731-AA4A-BD8B9D51BB4F}" type="datetimeFigureOut">
              <a:rPr lang="fr-FR" smtClean="0"/>
              <a:t>28/04/2012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6E80B-B16E-45BA-919F-1AC435FB914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A9F37-D52B-4731-AA4A-BD8B9D51BB4F}" type="datetimeFigureOut">
              <a:rPr lang="fr-FR" smtClean="0"/>
              <a:t>28/04/2012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6E80B-B16E-45BA-919F-1AC435FB914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A9F37-D52B-4731-AA4A-BD8B9D51BB4F}" type="datetimeFigureOut">
              <a:rPr lang="fr-FR" smtClean="0"/>
              <a:t>28/04/2012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6E80B-B16E-45BA-919F-1AC435FB914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A9F37-D52B-4731-AA4A-BD8B9D51BB4F}" type="datetimeFigureOut">
              <a:rPr lang="fr-FR" smtClean="0"/>
              <a:t>28/04/2012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6E80B-B16E-45BA-919F-1AC435FB914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A9F37-D52B-4731-AA4A-BD8B9D51BB4F}" type="datetimeFigureOut">
              <a:rPr lang="fr-FR" smtClean="0"/>
              <a:t>28/04/2012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6E80B-B16E-45BA-919F-1AC435FB914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A9F37-D52B-4731-AA4A-BD8B9D51BB4F}" type="datetimeFigureOut">
              <a:rPr lang="fr-FR" smtClean="0"/>
              <a:t>28/04/2012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6E80B-B16E-45BA-919F-1AC435FB914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A9F37-D52B-4731-AA4A-BD8B9D51BB4F}" type="datetimeFigureOut">
              <a:rPr lang="fr-FR" smtClean="0"/>
              <a:t>28/04/2012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6E80B-B16E-45BA-919F-1AC435FB914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BA9F37-D52B-4731-AA4A-BD8B9D51BB4F}" type="datetimeFigureOut">
              <a:rPr lang="fr-FR" smtClean="0"/>
              <a:t>25/04/2012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D6E80B-B16E-45BA-919F-1AC435FB9142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image" Target="../media/image10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3.png"/><Relationship Id="rId4" Type="http://schemas.openxmlformats.org/officeDocument/2006/relationships/image" Target="../media/image11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7.png"/><Relationship Id="rId4" Type="http://schemas.openxmlformats.org/officeDocument/2006/relationships/image" Target="../media/image11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1.png"/><Relationship Id="rId4" Type="http://schemas.openxmlformats.org/officeDocument/2006/relationships/image" Target="../media/image120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539552" y="692696"/>
            <a:ext cx="712879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T</a:t>
            </a:r>
            <a:r>
              <a:rPr lang="fr-FR" dirty="0" err="1" smtClean="0"/>
              <a:t>hese</a:t>
            </a:r>
            <a:r>
              <a:rPr lang="fr-FR" dirty="0" smtClean="0"/>
              <a:t> </a:t>
            </a:r>
            <a:r>
              <a:rPr lang="fr-FR" dirty="0" err="1" smtClean="0"/>
              <a:t>slides</a:t>
            </a:r>
            <a:r>
              <a:rPr lang="fr-FR" dirty="0" smtClean="0"/>
              <a:t> display images camera-</a:t>
            </a:r>
            <a:r>
              <a:rPr lang="fr-FR" dirty="0" err="1" smtClean="0"/>
              <a:t>copied</a:t>
            </a:r>
            <a:r>
              <a:rPr lang="fr-FR" dirty="0" smtClean="0"/>
              <a:t> </a:t>
            </a:r>
            <a:r>
              <a:rPr lang="fr-FR" dirty="0" err="1" smtClean="0"/>
              <a:t>from</a:t>
            </a:r>
            <a:r>
              <a:rPr lang="fr-FR" dirty="0"/>
              <a:t> </a:t>
            </a:r>
            <a:r>
              <a:rPr lang="fr-FR" dirty="0" smtClean="0"/>
              <a:t>the .</a:t>
            </a:r>
            <a:r>
              <a:rPr lang="fr-FR" dirty="0" err="1" smtClean="0"/>
              <a:t>pdfs</a:t>
            </a:r>
            <a:r>
              <a:rPr lang="fr-FR" dirty="0" smtClean="0"/>
              <a:t> of </a:t>
            </a:r>
            <a:r>
              <a:rPr lang="fr-FR" dirty="0" err="1" smtClean="0"/>
              <a:t>papers</a:t>
            </a:r>
            <a:r>
              <a:rPr lang="fr-FR" dirty="0" smtClean="0"/>
              <a:t> on </a:t>
            </a:r>
            <a:r>
              <a:rPr lang="fr-FR" dirty="0" err="1" smtClean="0"/>
              <a:t>color</a:t>
            </a:r>
            <a:r>
              <a:rPr lang="fr-FR" dirty="0" smtClean="0"/>
              <a:t> correction. Are </a:t>
            </a:r>
            <a:r>
              <a:rPr lang="fr-FR" dirty="0" err="1" smtClean="0"/>
              <a:t>displayed</a:t>
            </a:r>
            <a:r>
              <a:rPr lang="fr-FR" dirty="0" smtClean="0"/>
              <a:t> the original, the </a:t>
            </a:r>
            <a:r>
              <a:rPr lang="fr-FR" dirty="0" err="1" smtClean="0"/>
              <a:t>result</a:t>
            </a:r>
            <a:r>
              <a:rPr lang="fr-FR" dirty="0" smtClean="0"/>
              <a:t>(s) </a:t>
            </a:r>
            <a:r>
              <a:rPr lang="fr-FR" dirty="0" err="1" smtClean="0"/>
              <a:t>given</a:t>
            </a:r>
            <a:r>
              <a:rPr lang="fr-FR" dirty="0" smtClean="0"/>
              <a:t> by </a:t>
            </a:r>
            <a:r>
              <a:rPr lang="fr-FR" dirty="0" err="1" smtClean="0"/>
              <a:t>these</a:t>
            </a:r>
            <a:r>
              <a:rPr lang="fr-FR" dirty="0" smtClean="0"/>
              <a:t> </a:t>
            </a:r>
            <a:r>
              <a:rPr lang="fr-FR" dirty="0" err="1" smtClean="0"/>
              <a:t>papers</a:t>
            </a:r>
            <a:r>
              <a:rPr lang="fr-FR" dirty="0" smtClean="0"/>
              <a:t> and </a:t>
            </a:r>
            <a:r>
              <a:rPr lang="fr-FR" dirty="0" err="1" smtClean="0"/>
              <a:t>then</a:t>
            </a:r>
            <a:r>
              <a:rPr lang="fr-FR" dirty="0" smtClean="0"/>
              <a:t> </a:t>
            </a:r>
            <a:r>
              <a:rPr lang="fr-FR" dirty="0" err="1" smtClean="0"/>
              <a:t>our</a:t>
            </a:r>
            <a:r>
              <a:rPr lang="fr-FR" dirty="0" smtClean="0"/>
              <a:t> </a:t>
            </a:r>
            <a:r>
              <a:rPr lang="fr-FR" dirty="0" err="1" smtClean="0"/>
              <a:t>two</a:t>
            </a:r>
            <a:r>
              <a:rPr lang="fr-FR" dirty="0" smtClean="0"/>
              <a:t> </a:t>
            </a:r>
            <a:r>
              <a:rPr lang="fr-FR" dirty="0" err="1" smtClean="0"/>
              <a:t>results</a:t>
            </a:r>
            <a:r>
              <a:rPr lang="fr-FR" dirty="0" smtClean="0"/>
              <a:t> (diagonal and non-diagonal). </a:t>
            </a:r>
            <a:r>
              <a:rPr lang="fr-FR" dirty="0" err="1" smtClean="0"/>
              <a:t>When</a:t>
            </a:r>
            <a:r>
              <a:rPr lang="fr-FR" dirty="0" smtClean="0"/>
              <a:t> the </a:t>
            </a:r>
            <a:r>
              <a:rPr lang="fr-FR" dirty="0" err="1" smtClean="0"/>
              <a:t>colour</a:t>
            </a:r>
            <a:r>
              <a:rPr lang="fr-FR" dirty="0" smtClean="0"/>
              <a:t> </a:t>
            </a:r>
            <a:r>
              <a:rPr lang="fr-FR" dirty="0" err="1" smtClean="0"/>
              <a:t>cloud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really</a:t>
            </a:r>
            <a:r>
              <a:rPr lang="fr-FR" dirty="0" smtClean="0"/>
              <a:t> </a:t>
            </a:r>
            <a:r>
              <a:rPr lang="fr-FR" dirty="0" err="1" smtClean="0"/>
              <a:t>distorted</a:t>
            </a:r>
            <a:r>
              <a:rPr lang="fr-FR" dirty="0" smtClean="0"/>
              <a:t> the </a:t>
            </a:r>
            <a:r>
              <a:rPr lang="fr-FR" dirty="0" err="1" smtClean="0"/>
              <a:t>equalization</a:t>
            </a:r>
            <a:r>
              <a:rPr lang="fr-FR" dirty="0" smtClean="0"/>
              <a:t> </a:t>
            </a:r>
            <a:r>
              <a:rPr lang="fr-FR" dirty="0" err="1" smtClean="0"/>
              <a:t>does</a:t>
            </a:r>
            <a:r>
              <a:rPr lang="fr-FR" dirty="0"/>
              <a:t> </a:t>
            </a:r>
            <a:r>
              <a:rPr lang="fr-FR" dirty="0" smtClean="0"/>
              <a:t>an </a:t>
            </a:r>
            <a:r>
              <a:rPr lang="fr-FR" dirty="0" err="1" smtClean="0"/>
              <a:t>interesting</a:t>
            </a:r>
            <a:r>
              <a:rPr lang="fr-FR" dirty="0" smtClean="0"/>
              <a:t> job. In the rare cases </a:t>
            </a:r>
            <a:r>
              <a:rPr lang="fr-FR" dirty="0" err="1" smtClean="0"/>
              <a:t>where</a:t>
            </a:r>
            <a:r>
              <a:rPr lang="fr-FR" dirty="0" smtClean="0"/>
              <a:t> </a:t>
            </a:r>
            <a:r>
              <a:rPr lang="fr-FR" dirty="0" err="1" smtClean="0"/>
              <a:t>this</a:t>
            </a:r>
            <a:r>
              <a:rPr lang="fr-FR" dirty="0" smtClean="0"/>
              <a:t> </a:t>
            </a:r>
            <a:r>
              <a:rPr lang="fr-FR" dirty="0" err="1" smtClean="0"/>
              <a:t>happens</a:t>
            </a:r>
            <a:r>
              <a:rPr lang="fr-FR" dirty="0" smtClean="0"/>
              <a:t> I have </a:t>
            </a:r>
            <a:r>
              <a:rPr lang="fr-FR" dirty="0" err="1" smtClean="0"/>
              <a:t>also</a:t>
            </a:r>
            <a:r>
              <a:rPr lang="fr-FR" dirty="0" smtClean="0"/>
              <a:t> </a:t>
            </a:r>
            <a:r>
              <a:rPr lang="fr-FR" dirty="0" err="1" smtClean="0"/>
              <a:t>displayed</a:t>
            </a:r>
            <a:r>
              <a:rPr lang="fr-FR" dirty="0" smtClean="0"/>
              <a:t> the </a:t>
            </a:r>
            <a:r>
              <a:rPr lang="fr-FR" dirty="0" err="1" smtClean="0"/>
              <a:t>result</a:t>
            </a:r>
            <a:r>
              <a:rPr lang="fr-FR" dirty="0" smtClean="0"/>
              <a:t> of </a:t>
            </a:r>
            <a:r>
              <a:rPr lang="fr-FR" dirty="0" err="1" smtClean="0"/>
              <a:t>our</a:t>
            </a:r>
            <a:r>
              <a:rPr lang="fr-FR" dirty="0" smtClean="0"/>
              <a:t> </a:t>
            </a:r>
            <a:r>
              <a:rPr lang="fr-FR" dirty="0" err="1" smtClean="0"/>
              <a:t>equalization</a:t>
            </a:r>
            <a:r>
              <a:rPr lang="fr-FR" dirty="0" smtClean="0"/>
              <a:t>. The </a:t>
            </a:r>
            <a:r>
              <a:rPr lang="fr-FR" dirty="0" err="1" smtClean="0"/>
              <a:t>general</a:t>
            </a:r>
            <a:r>
              <a:rPr lang="fr-FR" dirty="0" smtClean="0"/>
              <a:t> impression of </a:t>
            </a:r>
            <a:r>
              <a:rPr lang="fr-FR" dirty="0" err="1" smtClean="0"/>
              <a:t>these</a:t>
            </a:r>
            <a:r>
              <a:rPr lang="fr-FR" dirty="0" smtClean="0"/>
              <a:t> </a:t>
            </a:r>
            <a:r>
              <a:rPr lang="fr-FR" dirty="0" err="1" smtClean="0"/>
              <a:t>experiments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that</a:t>
            </a:r>
            <a:r>
              <a:rPr lang="fr-FR" dirty="0" smtClean="0"/>
              <a:t> </a:t>
            </a:r>
            <a:r>
              <a:rPr lang="fr-FR" dirty="0" err="1" smtClean="0"/>
              <a:t>our</a:t>
            </a:r>
            <a:r>
              <a:rPr lang="fr-FR" dirty="0" smtClean="0"/>
              <a:t> </a:t>
            </a:r>
            <a:r>
              <a:rPr lang="fr-FR" dirty="0" err="1" smtClean="0"/>
              <a:t>method</a:t>
            </a:r>
            <a:r>
              <a:rPr lang="fr-FR" dirty="0" smtClean="0"/>
              <a:t> </a:t>
            </a:r>
            <a:r>
              <a:rPr lang="fr-FR" dirty="0" err="1" smtClean="0"/>
              <a:t>works</a:t>
            </a:r>
            <a:r>
              <a:rPr lang="fr-FR" dirty="0" smtClean="0"/>
              <a:t> </a:t>
            </a:r>
            <a:r>
              <a:rPr lang="fr-FR" dirty="0" err="1" smtClean="0"/>
              <a:t>solidly</a:t>
            </a:r>
            <a:r>
              <a:rPr lang="fr-FR" dirty="0" smtClean="0"/>
              <a:t>. In </a:t>
            </a:r>
            <a:r>
              <a:rPr lang="fr-FR" dirty="0" err="1" smtClean="0"/>
              <a:t>general</a:t>
            </a:r>
            <a:r>
              <a:rPr lang="fr-FR" dirty="0" smtClean="0"/>
              <a:t> </a:t>
            </a:r>
            <a:r>
              <a:rPr lang="fr-FR" dirty="0" err="1" smtClean="0"/>
              <a:t>our</a:t>
            </a:r>
            <a:r>
              <a:rPr lang="fr-FR" dirty="0" smtClean="0"/>
              <a:t> </a:t>
            </a:r>
            <a:r>
              <a:rPr lang="fr-FR" dirty="0" err="1" smtClean="0"/>
              <a:t>both</a:t>
            </a:r>
            <a:r>
              <a:rPr lang="fr-FR" dirty="0" smtClean="0"/>
              <a:t> </a:t>
            </a:r>
            <a:r>
              <a:rPr lang="fr-FR" dirty="0" err="1" smtClean="0"/>
              <a:t>results</a:t>
            </a:r>
            <a:r>
              <a:rPr lang="fr-FR" dirty="0" smtClean="0"/>
              <a:t> are </a:t>
            </a:r>
            <a:r>
              <a:rPr lang="fr-FR" dirty="0" err="1" smtClean="0"/>
              <a:t>competitive</a:t>
            </a:r>
            <a:r>
              <a:rPr lang="fr-FR" dirty="0" smtClean="0"/>
              <a:t> and </a:t>
            </a:r>
            <a:r>
              <a:rPr lang="fr-FR" dirty="0" err="1" smtClean="0"/>
              <a:t>often</a:t>
            </a:r>
            <a:r>
              <a:rPr lang="fr-FR" dirty="0" smtClean="0"/>
              <a:t> one of </a:t>
            </a:r>
            <a:r>
              <a:rPr lang="fr-FR" dirty="0" err="1" smtClean="0"/>
              <a:t>them</a:t>
            </a:r>
            <a:r>
              <a:rPr lang="fr-FR" dirty="0" smtClean="0"/>
              <a:t> </a:t>
            </a:r>
            <a:r>
              <a:rPr lang="fr-FR" dirty="0" err="1" smtClean="0"/>
              <a:t>seems</a:t>
            </a:r>
            <a:r>
              <a:rPr lang="fr-FR" dirty="0" smtClean="0"/>
              <a:t> to </a:t>
            </a:r>
            <a:r>
              <a:rPr lang="fr-FR" dirty="0" err="1" smtClean="0"/>
              <a:t>be</a:t>
            </a:r>
            <a:r>
              <a:rPr lang="fr-FR" dirty="0" smtClean="0"/>
              <a:t> the best.  This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so</a:t>
            </a:r>
            <a:r>
              <a:rPr lang="fr-FR" dirty="0" smtClean="0"/>
              <a:t> </a:t>
            </a:r>
            <a:r>
              <a:rPr lang="fr-FR" dirty="0" err="1" smtClean="0"/>
              <a:t>much</a:t>
            </a:r>
            <a:r>
              <a:rPr lang="fr-FR" dirty="0" smtClean="0"/>
              <a:t> more </a:t>
            </a:r>
            <a:r>
              <a:rPr lang="fr-FR" dirty="0" err="1" smtClean="0"/>
              <a:t>surprising</a:t>
            </a:r>
            <a:r>
              <a:rPr lang="fr-FR" dirty="0" smtClean="0"/>
              <a:t> </a:t>
            </a:r>
            <a:r>
              <a:rPr lang="fr-FR" dirty="0" err="1" smtClean="0"/>
              <a:t>that</a:t>
            </a:r>
            <a:r>
              <a:rPr lang="fr-FR" dirty="0" smtClean="0"/>
              <a:t> </a:t>
            </a:r>
            <a:r>
              <a:rPr lang="fr-FR" dirty="0" err="1" smtClean="0"/>
              <a:t>our</a:t>
            </a:r>
            <a:r>
              <a:rPr lang="fr-FR" dirty="0" smtClean="0"/>
              <a:t> </a:t>
            </a:r>
            <a:r>
              <a:rPr lang="fr-FR" dirty="0" err="1" smtClean="0"/>
              <a:t>methods</a:t>
            </a:r>
            <a:r>
              <a:rPr lang="fr-FR" dirty="0" smtClean="0"/>
              <a:t> are </a:t>
            </a:r>
            <a:r>
              <a:rPr lang="fr-FR" dirty="0" err="1" smtClean="0"/>
              <a:t>applied</a:t>
            </a:r>
            <a:r>
              <a:rPr lang="fr-FR" dirty="0" smtClean="0"/>
              <a:t> </a:t>
            </a:r>
            <a:r>
              <a:rPr lang="fr-FR" dirty="0" err="1" smtClean="0"/>
              <a:t>without</a:t>
            </a:r>
            <a:r>
              <a:rPr lang="fr-FR" dirty="0" smtClean="0"/>
              <a:t> </a:t>
            </a:r>
            <a:r>
              <a:rPr lang="fr-FR" dirty="0" err="1" smtClean="0"/>
              <a:t>changing</a:t>
            </a:r>
            <a:r>
              <a:rPr lang="fr-FR" dirty="0" smtClean="0"/>
              <a:t> </a:t>
            </a:r>
            <a:r>
              <a:rPr lang="fr-FR" dirty="0" err="1" smtClean="0"/>
              <a:t>any</a:t>
            </a:r>
            <a:r>
              <a:rPr lang="fr-FR" dirty="0" smtClean="0"/>
              <a:t> </a:t>
            </a:r>
            <a:r>
              <a:rPr lang="fr-FR" dirty="0" err="1" smtClean="0"/>
              <a:t>parameter</a:t>
            </a:r>
            <a:r>
              <a:rPr lang="fr-FR" dirty="0" smtClean="0"/>
              <a:t>, </a:t>
            </a:r>
            <a:r>
              <a:rPr lang="fr-FR" dirty="0" err="1" smtClean="0"/>
              <a:t>while</a:t>
            </a:r>
            <a:r>
              <a:rPr lang="fr-FR" dirty="0" smtClean="0"/>
              <a:t> </a:t>
            </a:r>
            <a:r>
              <a:rPr lang="fr-FR" dirty="0" err="1" smtClean="0"/>
              <a:t>these</a:t>
            </a:r>
            <a:r>
              <a:rPr lang="fr-FR" dirty="0" smtClean="0"/>
              <a:t> </a:t>
            </a:r>
            <a:r>
              <a:rPr lang="fr-FR" dirty="0" err="1" smtClean="0"/>
              <a:t>papers</a:t>
            </a:r>
            <a:r>
              <a:rPr lang="fr-FR" dirty="0" smtClean="0"/>
              <a:t> </a:t>
            </a:r>
            <a:r>
              <a:rPr lang="fr-FR" dirty="0" err="1" smtClean="0"/>
              <a:t>often</a:t>
            </a:r>
            <a:r>
              <a:rPr lang="fr-FR" dirty="0" smtClean="0"/>
              <a:t> show </a:t>
            </a:r>
            <a:r>
              <a:rPr lang="fr-FR" dirty="0" err="1" smtClean="0"/>
              <a:t>results</a:t>
            </a:r>
            <a:r>
              <a:rPr lang="fr-FR" dirty="0" smtClean="0"/>
              <a:t> of </a:t>
            </a:r>
            <a:r>
              <a:rPr lang="fr-FR" dirty="0" err="1" smtClean="0"/>
              <a:t>many</a:t>
            </a:r>
            <a:r>
              <a:rPr lang="fr-FR" dirty="0" smtClean="0"/>
              <a:t> </a:t>
            </a:r>
            <a:r>
              <a:rPr lang="fr-FR" dirty="0" err="1" smtClean="0"/>
              <a:t>variants</a:t>
            </a:r>
            <a:r>
              <a:rPr lang="fr-FR" dirty="0" smtClean="0"/>
              <a:t> of </a:t>
            </a:r>
            <a:r>
              <a:rPr lang="fr-FR" dirty="0" err="1" smtClean="0"/>
              <a:t>their</a:t>
            </a:r>
            <a:r>
              <a:rPr lang="fr-FR" dirty="0" smtClean="0"/>
              <a:t> </a:t>
            </a:r>
            <a:r>
              <a:rPr lang="fr-FR" dirty="0" err="1" smtClean="0"/>
              <a:t>own</a:t>
            </a:r>
            <a:r>
              <a:rPr lang="fr-FR" dirty="0" smtClean="0"/>
              <a:t> </a:t>
            </a:r>
            <a:r>
              <a:rPr lang="fr-FR" dirty="0" err="1" smtClean="0"/>
              <a:t>algorithm</a:t>
            </a:r>
            <a:r>
              <a:rPr lang="fr-FR" dirty="0" smtClean="0"/>
              <a:t>, </a:t>
            </a:r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fr-FR" dirty="0" err="1" smtClean="0"/>
              <a:t>parameters</a:t>
            </a:r>
            <a:r>
              <a:rPr lang="fr-FR" dirty="0" smtClean="0"/>
              <a:t> </a:t>
            </a:r>
            <a:r>
              <a:rPr lang="fr-FR" dirty="0" err="1" smtClean="0"/>
              <a:t>tuned</a:t>
            </a:r>
            <a:r>
              <a:rPr lang="fr-FR" dirty="0" smtClean="0"/>
              <a:t> for </a:t>
            </a:r>
            <a:r>
              <a:rPr lang="fr-FR" dirty="0" err="1" smtClean="0"/>
              <a:t>each</a:t>
            </a:r>
            <a:r>
              <a:rPr lang="fr-FR" dirty="0" smtClean="0"/>
              <a:t> image.  The second impression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that</a:t>
            </a:r>
            <a:r>
              <a:rPr lang="fr-FR" dirty="0" smtClean="0"/>
              <a:t> </a:t>
            </a:r>
            <a:r>
              <a:rPr lang="fr-FR" dirty="0" err="1" smtClean="0"/>
              <a:t>this</a:t>
            </a:r>
            <a:r>
              <a:rPr lang="fr-FR" dirty="0" smtClean="0"/>
              <a:t> </a:t>
            </a:r>
            <a:r>
              <a:rPr lang="fr-FR" dirty="0" err="1" smtClean="0"/>
              <a:t>kind</a:t>
            </a:r>
            <a:r>
              <a:rPr lang="fr-FR" dirty="0" smtClean="0"/>
              <a:t> of </a:t>
            </a:r>
            <a:r>
              <a:rPr lang="fr-FR" dirty="0" err="1" smtClean="0"/>
              <a:t>comparison</a:t>
            </a:r>
            <a:r>
              <a:rPr lang="fr-FR" dirty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necessary</a:t>
            </a:r>
            <a:r>
              <a:rPr lang="fr-FR" dirty="0" smtClean="0"/>
              <a:t> to </a:t>
            </a:r>
            <a:r>
              <a:rPr lang="fr-FR" dirty="0" err="1" smtClean="0"/>
              <a:t>convince</a:t>
            </a:r>
            <a:r>
              <a:rPr lang="fr-FR" dirty="0" smtClean="0"/>
              <a:t> </a:t>
            </a:r>
            <a:r>
              <a:rPr lang="fr-FR" dirty="0" err="1" smtClean="0"/>
              <a:t>readers</a:t>
            </a:r>
            <a:r>
              <a:rPr lang="fr-FR" dirty="0" smtClean="0"/>
              <a:t>. </a:t>
            </a:r>
            <a:r>
              <a:rPr lang="fr-FR" dirty="0" err="1" smtClean="0"/>
              <a:t>These</a:t>
            </a:r>
            <a:r>
              <a:rPr lang="fr-FR" dirty="0" smtClean="0"/>
              <a:t> </a:t>
            </a:r>
            <a:r>
              <a:rPr lang="fr-FR" dirty="0" err="1" smtClean="0"/>
              <a:t>papers</a:t>
            </a:r>
            <a:r>
              <a:rPr lang="fr-FR" dirty="0" smtClean="0"/>
              <a:t> do compare </a:t>
            </a:r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fr-FR" dirty="0" err="1" smtClean="0"/>
              <a:t>other</a:t>
            </a:r>
            <a:r>
              <a:rPr lang="fr-FR" dirty="0" smtClean="0"/>
              <a:t> </a:t>
            </a:r>
            <a:r>
              <a:rPr lang="fr-FR" dirty="0" err="1" smtClean="0"/>
              <a:t>methods</a:t>
            </a:r>
            <a:r>
              <a:rPr lang="fr-FR" dirty="0" smtClean="0"/>
              <a:t>.  </a:t>
            </a:r>
            <a:r>
              <a:rPr lang="fr-FR" dirty="0" err="1" smtClean="0"/>
              <a:t>Working</a:t>
            </a:r>
            <a:r>
              <a:rPr lang="fr-FR" dirty="0" smtClean="0"/>
              <a:t> </a:t>
            </a:r>
            <a:r>
              <a:rPr lang="fr-FR" dirty="0" err="1" smtClean="0"/>
              <a:t>at</a:t>
            </a:r>
            <a:r>
              <a:rPr lang="fr-FR" dirty="0" smtClean="0"/>
              <a:t> home, I </a:t>
            </a:r>
            <a:r>
              <a:rPr lang="fr-FR" dirty="0" err="1" smtClean="0"/>
              <a:t>was</a:t>
            </a:r>
            <a:r>
              <a:rPr lang="fr-FR" dirty="0" smtClean="0"/>
              <a:t> no able to </a:t>
            </a:r>
            <a:r>
              <a:rPr lang="fr-FR" dirty="0" err="1" smtClean="0"/>
              <a:t>download</a:t>
            </a:r>
            <a:r>
              <a:rPr lang="fr-FR" dirty="0"/>
              <a:t> </a:t>
            </a:r>
            <a:r>
              <a:rPr lang="fr-FR" dirty="0" err="1" smtClean="0"/>
              <a:t>several</a:t>
            </a:r>
            <a:r>
              <a:rPr lang="fr-FR" dirty="0" smtClean="0"/>
              <a:t> </a:t>
            </a:r>
            <a:r>
              <a:rPr lang="fr-FR" dirty="0" err="1" smtClean="0"/>
              <a:t>papers</a:t>
            </a:r>
            <a:r>
              <a:rPr lang="fr-FR" dirty="0" smtClean="0"/>
              <a:t> of </a:t>
            </a:r>
            <a:r>
              <a:rPr lang="fr-FR" dirty="0" err="1" smtClean="0"/>
              <a:t>interest</a:t>
            </a:r>
            <a:r>
              <a:rPr lang="fr-FR" dirty="0" smtClean="0"/>
              <a:t> </a:t>
            </a:r>
            <a:r>
              <a:rPr lang="fr-FR" dirty="0" err="1" smtClean="0"/>
              <a:t>that</a:t>
            </a:r>
            <a:r>
              <a:rPr lang="fr-FR" dirty="0" smtClean="0"/>
              <a:t> I have </a:t>
            </a:r>
            <a:r>
              <a:rPr lang="fr-FR" dirty="0" err="1" smtClean="0"/>
              <a:t>quoted</a:t>
            </a:r>
            <a:r>
              <a:rPr lang="fr-FR" dirty="0" smtClean="0"/>
              <a:t> in the .tex document.   </a:t>
            </a:r>
            <a:r>
              <a:rPr lang="fr-FR" dirty="0" err="1" smtClean="0"/>
              <a:t>Fortunately</a:t>
            </a:r>
            <a:r>
              <a:rPr lang="fr-FR" dirty="0" smtClean="0"/>
              <a:t>, </a:t>
            </a:r>
            <a:r>
              <a:rPr lang="fr-FR" dirty="0" err="1" smtClean="0"/>
              <a:t>there</a:t>
            </a:r>
            <a:r>
              <a:rPr lang="fr-FR" dirty="0" smtClean="0"/>
              <a:t> </a:t>
            </a:r>
            <a:r>
              <a:rPr lang="fr-FR" dirty="0" err="1" smtClean="0"/>
              <a:t>seem</a:t>
            </a:r>
            <a:r>
              <a:rPr lang="fr-FR" dirty="0" smtClean="0"/>
              <a:t> to </a:t>
            </a:r>
            <a:r>
              <a:rPr lang="fr-FR" dirty="0" err="1" smtClean="0"/>
              <a:t>be</a:t>
            </a:r>
            <a:r>
              <a:rPr lang="fr-FR" dirty="0" smtClean="0"/>
              <a:t> few </a:t>
            </a:r>
            <a:r>
              <a:rPr lang="fr-FR" dirty="0" err="1" smtClean="0"/>
              <a:t>competitors</a:t>
            </a:r>
            <a:r>
              <a:rPr lang="fr-FR" dirty="0" smtClean="0"/>
              <a:t> </a:t>
            </a:r>
            <a:r>
              <a:rPr lang="fr-FR" dirty="0" err="1" smtClean="0"/>
              <a:t>whose</a:t>
            </a:r>
            <a:r>
              <a:rPr lang="fr-FR" dirty="0" smtClean="0"/>
              <a:t> </a:t>
            </a:r>
            <a:r>
              <a:rPr lang="fr-FR" dirty="0" err="1" smtClean="0"/>
              <a:t>names</a:t>
            </a:r>
            <a:r>
              <a:rPr lang="fr-FR" dirty="0" smtClean="0"/>
              <a:t> return all the time. </a:t>
            </a:r>
            <a:r>
              <a:rPr lang="fr-FR" dirty="0" err="1" smtClean="0"/>
              <a:t>Gschwind</a:t>
            </a:r>
            <a:r>
              <a:rPr lang="fr-FR" dirty="0" smtClean="0"/>
              <a:t> </a:t>
            </a:r>
            <a:r>
              <a:rPr lang="fr-FR" dirty="0" err="1" smtClean="0"/>
              <a:t>seems</a:t>
            </a:r>
            <a:r>
              <a:rPr lang="fr-FR" dirty="0" smtClean="0"/>
              <a:t> to </a:t>
            </a:r>
            <a:r>
              <a:rPr lang="fr-FR" dirty="0" err="1" smtClean="0"/>
              <a:t>be</a:t>
            </a:r>
            <a:r>
              <a:rPr lang="fr-FR" dirty="0" smtClean="0"/>
              <a:t> a </a:t>
            </a:r>
            <a:r>
              <a:rPr lang="fr-FR" dirty="0" err="1" smtClean="0"/>
              <a:t>precursor</a:t>
            </a:r>
            <a:r>
              <a:rPr lang="fr-FR" dirty="0" smtClean="0"/>
              <a:t> on the </a:t>
            </a:r>
            <a:r>
              <a:rPr lang="fr-FR" dirty="0" err="1" smtClean="0"/>
              <a:t>subject</a:t>
            </a:r>
            <a:r>
              <a:rPr lang="fr-FR" dirty="0" smtClean="0"/>
              <a:t>. </a:t>
            </a:r>
            <a:r>
              <a:rPr lang="fr-FR" dirty="0" err="1" smtClean="0"/>
              <a:t>Then</a:t>
            </a:r>
            <a:r>
              <a:rPr lang="fr-FR" dirty="0" smtClean="0"/>
              <a:t> the main groups are </a:t>
            </a:r>
            <a:r>
              <a:rPr lang="fr-FR" dirty="0" err="1" smtClean="0"/>
              <a:t>Chambah</a:t>
            </a:r>
            <a:r>
              <a:rPr lang="fr-FR" dirty="0" smtClean="0"/>
              <a:t>-</a:t>
            </a:r>
            <a:r>
              <a:rPr lang="fr-FR" dirty="0" err="1" smtClean="0"/>
              <a:t>Besserer</a:t>
            </a:r>
            <a:r>
              <a:rPr lang="fr-FR" dirty="0" smtClean="0"/>
              <a:t>,  </a:t>
            </a:r>
            <a:r>
              <a:rPr lang="fr-FR" dirty="0" err="1" smtClean="0"/>
              <a:t>Rizzi</a:t>
            </a:r>
            <a:r>
              <a:rPr lang="fr-FR" dirty="0" smtClean="0"/>
              <a:t>-Marini, </a:t>
            </a:r>
            <a:r>
              <a:rPr lang="fr-FR" dirty="0" err="1" smtClean="0"/>
              <a:t>Lam</a:t>
            </a:r>
            <a:r>
              <a:rPr lang="fr-FR" dirty="0" smtClean="0"/>
              <a:t> et al.,  </a:t>
            </a:r>
            <a:r>
              <a:rPr lang="fr-FR" dirty="0" err="1" smtClean="0"/>
              <a:t>Nikitenko</a:t>
            </a:r>
            <a:r>
              <a:rPr lang="fr-FR" dirty="0" smtClean="0"/>
              <a:t>-</a:t>
            </a:r>
            <a:r>
              <a:rPr lang="fr-FR" dirty="0" err="1" smtClean="0"/>
              <a:t>Wirth</a:t>
            </a:r>
            <a:r>
              <a:rPr lang="fr-FR" dirty="0" smtClean="0"/>
              <a:t>-Trudel, </a:t>
            </a:r>
            <a:r>
              <a:rPr lang="fr-FR" dirty="0" err="1" smtClean="0"/>
              <a:t>then</a:t>
            </a:r>
            <a:r>
              <a:rPr lang="fr-FR" dirty="0" smtClean="0"/>
              <a:t> </a:t>
            </a:r>
            <a:r>
              <a:rPr lang="fr-FR" dirty="0" err="1" smtClean="0"/>
              <a:t>finally</a:t>
            </a:r>
            <a:r>
              <a:rPr lang="fr-FR" dirty="0" smtClean="0"/>
              <a:t> a group </a:t>
            </a:r>
            <a:r>
              <a:rPr lang="fr-FR" dirty="0" err="1" smtClean="0"/>
              <a:t>around</a:t>
            </a:r>
            <a:r>
              <a:rPr lang="fr-FR" dirty="0" smtClean="0"/>
              <a:t> Gabriella </a:t>
            </a:r>
            <a:r>
              <a:rPr lang="fr-FR" dirty="0" err="1" smtClean="0"/>
              <a:t>Gasparini</a:t>
            </a:r>
            <a:r>
              <a:rPr lang="fr-FR" dirty="0" smtClean="0"/>
              <a:t> </a:t>
            </a:r>
            <a:r>
              <a:rPr lang="fr-FR" dirty="0" err="1" smtClean="0"/>
              <a:t>working</a:t>
            </a:r>
            <a:r>
              <a:rPr lang="fr-FR" dirty="0" smtClean="0"/>
              <a:t> </a:t>
            </a:r>
            <a:r>
              <a:rPr lang="fr-FR" dirty="0" err="1" smtClean="0"/>
              <a:t>specifically</a:t>
            </a:r>
            <a:r>
              <a:rPr lang="fr-FR" dirty="0" smtClean="0"/>
              <a:t> on white balance.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81225" y="1057275"/>
            <a:ext cx="4781550" cy="474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2627784" y="609329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err="1" smtClean="0"/>
              <a:t>Ramponi</a:t>
            </a:r>
            <a:r>
              <a:rPr lang="en-US" dirty="0" smtClean="0"/>
              <a:t>-</a:t>
            </a:r>
            <a:r>
              <a:rPr lang="en-US" dirty="0" err="1" smtClean="0"/>
              <a:t>Bruni</a:t>
            </a:r>
            <a:r>
              <a:rPr lang="en-US" dirty="0" smtClean="0"/>
              <a:t>: Virtual restoration of faded photographic prints</a:t>
            </a:r>
            <a:endParaRPr lang="fr-F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627784" y="609329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err="1" smtClean="0"/>
              <a:t>Ramponi</a:t>
            </a:r>
            <a:r>
              <a:rPr lang="en-US" dirty="0" smtClean="0"/>
              <a:t>-</a:t>
            </a:r>
            <a:r>
              <a:rPr lang="en-US" dirty="0" err="1" smtClean="0"/>
              <a:t>Bruni</a:t>
            </a:r>
            <a:r>
              <a:rPr lang="en-US" dirty="0" smtClean="0"/>
              <a:t>: Virtual restoration of faded photographic prints: Our first results (diagonal)</a:t>
            </a:r>
            <a:endParaRPr lang="fr-FR" dirty="0"/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71700" y="1047750"/>
            <a:ext cx="4800600" cy="476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691680" y="6093296"/>
            <a:ext cx="59046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Ramponi</a:t>
            </a:r>
            <a:r>
              <a:rPr lang="en-US" dirty="0" smtClean="0"/>
              <a:t>-</a:t>
            </a:r>
            <a:r>
              <a:rPr lang="en-US" dirty="0" err="1" smtClean="0"/>
              <a:t>Bruni</a:t>
            </a:r>
            <a:r>
              <a:rPr lang="en-US" dirty="0" smtClean="0"/>
              <a:t>: Virtual restoration of faded photographic prints : our second result (maximal affine)</a:t>
            </a:r>
            <a:endParaRPr lang="fr-FR" dirty="0"/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71700" y="1047750"/>
            <a:ext cx="4800600" cy="476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627784" y="6093296"/>
            <a:ext cx="58326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Ramponi</a:t>
            </a:r>
            <a:r>
              <a:rPr lang="en-US" dirty="0" smtClean="0"/>
              <a:t>-</a:t>
            </a:r>
            <a:r>
              <a:rPr lang="en-US" dirty="0" err="1" smtClean="0"/>
              <a:t>Bruni</a:t>
            </a:r>
            <a:r>
              <a:rPr lang="en-US" dirty="0" smtClean="0"/>
              <a:t>: Virtual restoration of faded photographic prints: their result (includes spatial filtering)</a:t>
            </a:r>
            <a:endParaRPr lang="fr-FR" dirty="0"/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62175" y="1023938"/>
            <a:ext cx="4819650" cy="481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627784" y="609329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err="1" smtClean="0"/>
              <a:t>Ramponi</a:t>
            </a:r>
            <a:r>
              <a:rPr lang="en-US" dirty="0" smtClean="0"/>
              <a:t>-</a:t>
            </a:r>
            <a:r>
              <a:rPr lang="en-US" dirty="0" err="1" smtClean="0"/>
              <a:t>Bruni</a:t>
            </a:r>
            <a:r>
              <a:rPr lang="en-US" dirty="0" smtClean="0"/>
              <a:t>: Virtual restoration of faded photographic prints</a:t>
            </a:r>
            <a:endParaRPr lang="fr-FR" dirty="0"/>
          </a:p>
        </p:txBody>
      </p:sp>
      <p:pic>
        <p:nvPicPr>
          <p:cNvPr id="522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62250" y="1604963"/>
            <a:ext cx="3619500" cy="364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627784" y="609329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err="1" smtClean="0"/>
              <a:t>Ramponi</a:t>
            </a:r>
            <a:r>
              <a:rPr lang="en-US" dirty="0" smtClean="0"/>
              <a:t>-</a:t>
            </a:r>
            <a:r>
              <a:rPr lang="en-US" dirty="0" err="1" smtClean="0"/>
              <a:t>Bruni</a:t>
            </a:r>
            <a:r>
              <a:rPr lang="en-US" dirty="0" smtClean="0"/>
              <a:t>: Virtual restoration of faded photographic prints: Our first results (diagonal)</a:t>
            </a:r>
            <a:endParaRPr lang="fr-FR" dirty="0"/>
          </a:p>
        </p:txBody>
      </p:sp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52725" y="1595438"/>
            <a:ext cx="3638550" cy="366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691680" y="6093296"/>
            <a:ext cx="59046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Ramponi</a:t>
            </a:r>
            <a:r>
              <a:rPr lang="en-US" dirty="0" smtClean="0"/>
              <a:t>-</a:t>
            </a:r>
            <a:r>
              <a:rPr lang="en-US" dirty="0" err="1" smtClean="0"/>
              <a:t>Bruni</a:t>
            </a:r>
            <a:r>
              <a:rPr lang="en-US" dirty="0" smtClean="0"/>
              <a:t>: Virtual restoration of faded photographic prints : our second result (maximal affine)</a:t>
            </a:r>
            <a:endParaRPr lang="fr-FR" dirty="0"/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52725" y="1595438"/>
            <a:ext cx="3638550" cy="366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627784" y="6093296"/>
            <a:ext cx="61206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Ramponi</a:t>
            </a:r>
            <a:r>
              <a:rPr lang="en-US" dirty="0" smtClean="0"/>
              <a:t>-</a:t>
            </a:r>
            <a:r>
              <a:rPr lang="en-US" dirty="0" err="1" smtClean="0"/>
              <a:t>Bruni</a:t>
            </a:r>
            <a:r>
              <a:rPr lang="en-US" dirty="0" smtClean="0"/>
              <a:t>: Virtual restoration of faded photographic prints: their result (includes spatial filtering on high frequencies)</a:t>
            </a:r>
            <a:endParaRPr lang="fr-FR" dirty="0"/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33675" y="1609725"/>
            <a:ext cx="3676650" cy="36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589240"/>
            <a:ext cx="89644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 err="1"/>
              <a:t>Underwater</a:t>
            </a:r>
            <a:r>
              <a:rPr lang="fr-FR" sz="1200" b="1" dirty="0"/>
              <a:t> </a:t>
            </a:r>
            <a:r>
              <a:rPr lang="fr-FR" sz="1200" b="1" dirty="0" err="1"/>
              <a:t>Color</a:t>
            </a:r>
            <a:r>
              <a:rPr lang="fr-FR" sz="1200" b="1" dirty="0"/>
              <a:t> </a:t>
            </a:r>
            <a:r>
              <a:rPr lang="fr-FR" sz="1200" b="1" dirty="0" err="1" smtClean="0"/>
              <a:t>Constancy</a:t>
            </a:r>
            <a:r>
              <a:rPr lang="fr-FR" sz="1200" b="1" dirty="0" smtClean="0"/>
              <a:t>: </a:t>
            </a:r>
            <a:r>
              <a:rPr lang="en-US" sz="1200" b="1" dirty="0" smtClean="0"/>
              <a:t>Enhancement </a:t>
            </a:r>
            <a:r>
              <a:rPr lang="en-US" sz="1200" b="1" dirty="0"/>
              <a:t>of Automatic Live Fish </a:t>
            </a:r>
            <a:r>
              <a:rPr lang="en-US" sz="1200" b="1" dirty="0" smtClean="0"/>
              <a:t>Recognition </a:t>
            </a:r>
            <a:r>
              <a:rPr lang="fr-FR" sz="1200" dirty="0" smtClean="0"/>
              <a:t>M</a:t>
            </a:r>
            <a:r>
              <a:rPr lang="fr-FR" sz="1200" dirty="0"/>
              <a:t>. </a:t>
            </a:r>
            <a:r>
              <a:rPr lang="fr-FR" sz="1200" dirty="0" err="1"/>
              <a:t>Chambah</a:t>
            </a:r>
            <a:r>
              <a:rPr lang="fr-FR" sz="1200" dirty="0"/>
              <a:t>, D. </a:t>
            </a:r>
            <a:r>
              <a:rPr lang="fr-FR" sz="1200" dirty="0" err="1"/>
              <a:t>Semani</a:t>
            </a:r>
            <a:r>
              <a:rPr lang="fr-FR" sz="1200" dirty="0"/>
              <a:t>, A. Renouf, P. </a:t>
            </a:r>
            <a:r>
              <a:rPr lang="fr-FR" sz="1200" dirty="0" err="1"/>
              <a:t>Courtellemont</a:t>
            </a:r>
            <a:r>
              <a:rPr lang="fr-FR" sz="1200" dirty="0"/>
              <a:t>, </a:t>
            </a:r>
            <a:r>
              <a:rPr lang="fr-FR" sz="1200" dirty="0" smtClean="0"/>
              <a:t>A. </a:t>
            </a:r>
            <a:r>
              <a:rPr lang="fr-FR" sz="1200" dirty="0" err="1" smtClean="0"/>
              <a:t>Rizzi</a:t>
            </a:r>
            <a:r>
              <a:rPr lang="fr-FR" sz="1200" dirty="0" smtClean="0"/>
              <a:t>, original, </a:t>
            </a:r>
            <a:r>
              <a:rPr lang="fr-FR" sz="1200" dirty="0" err="1" smtClean="0"/>
              <a:t>result</a:t>
            </a:r>
            <a:r>
              <a:rPr lang="fr-FR" sz="1200" dirty="0" smtClean="0"/>
              <a:t> of </a:t>
            </a:r>
            <a:r>
              <a:rPr lang="en-US" sz="1200" dirty="0" smtClean="0"/>
              <a:t>GW, result of GW/WP</a:t>
            </a:r>
            <a:endParaRPr lang="fr-FR" sz="1200" dirty="0"/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6576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0"/>
            <a:ext cx="36576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852936"/>
            <a:ext cx="36576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3928" y="2852936"/>
            <a:ext cx="36576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7596336" y="0"/>
            <a:ext cx="1547664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We present in this paper some advances in color restoration of underwater images, especially with regard to the</a:t>
            </a:r>
          </a:p>
          <a:p>
            <a:r>
              <a:rPr lang="en-US" sz="1000" dirty="0"/>
              <a:t>strong and non uniform color cast which is typical of underwater images. The proposed color correction method is</a:t>
            </a:r>
          </a:p>
          <a:p>
            <a:r>
              <a:rPr lang="en-US" sz="1000" dirty="0"/>
              <a:t>based on ACE model, an unsupervised color equalization algorithm. ACE is a perceptual approach inspired by some</a:t>
            </a:r>
          </a:p>
          <a:p>
            <a:r>
              <a:rPr lang="en-US" sz="1000" dirty="0"/>
              <a:t>adaptation mechanisms of the human visual system, in particular lightness constancy and color constancy. A</a:t>
            </a:r>
          </a:p>
          <a:p>
            <a:r>
              <a:rPr lang="en-US" sz="1000" dirty="0"/>
              <a:t>perceptual approach presents a lot of advantages: it is unsupervised, robust and has local filtering properties, that lead</a:t>
            </a:r>
          </a:p>
          <a:p>
            <a:r>
              <a:rPr lang="en-US" sz="1000" dirty="0"/>
              <a:t>to more effective results. The restored images give better results when displayed or processed (fish segmentation and</a:t>
            </a:r>
          </a:p>
          <a:p>
            <a:r>
              <a:rPr lang="fr-FR" sz="1000" dirty="0" err="1"/>
              <a:t>feature</a:t>
            </a:r>
            <a:r>
              <a:rPr lang="fr-FR" sz="1000" dirty="0"/>
              <a:t> extraction).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539552" y="5805264"/>
            <a:ext cx="7128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 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96335"/>
            <a:ext cx="89644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 err="1"/>
              <a:t>Underwater</a:t>
            </a:r>
            <a:r>
              <a:rPr lang="fr-FR" sz="1200" b="1" dirty="0"/>
              <a:t> </a:t>
            </a:r>
            <a:r>
              <a:rPr lang="fr-FR" sz="1200" b="1" dirty="0" err="1"/>
              <a:t>Color</a:t>
            </a:r>
            <a:r>
              <a:rPr lang="fr-FR" sz="1200" b="1" dirty="0"/>
              <a:t> </a:t>
            </a:r>
            <a:r>
              <a:rPr lang="fr-FR" sz="1200" b="1" dirty="0" err="1" smtClean="0"/>
              <a:t>Constancy</a:t>
            </a:r>
            <a:r>
              <a:rPr lang="fr-FR" sz="1200" b="1" dirty="0" smtClean="0"/>
              <a:t>: </a:t>
            </a:r>
            <a:r>
              <a:rPr lang="en-US" sz="1200" b="1" dirty="0" smtClean="0"/>
              <a:t>Enhancement </a:t>
            </a:r>
            <a:r>
              <a:rPr lang="en-US" sz="1200" b="1" dirty="0"/>
              <a:t>of Automatic Live Fish </a:t>
            </a:r>
            <a:r>
              <a:rPr lang="en-US" sz="1200" b="1" dirty="0" smtClean="0"/>
              <a:t>Recognition </a:t>
            </a:r>
            <a:r>
              <a:rPr lang="fr-FR" sz="1200" dirty="0" smtClean="0"/>
              <a:t>M</a:t>
            </a:r>
            <a:r>
              <a:rPr lang="fr-FR" sz="1200" dirty="0"/>
              <a:t>. </a:t>
            </a:r>
            <a:r>
              <a:rPr lang="fr-FR" sz="1200" dirty="0" err="1"/>
              <a:t>Chambah</a:t>
            </a:r>
            <a:r>
              <a:rPr lang="fr-FR" sz="1200" dirty="0"/>
              <a:t>, D. </a:t>
            </a:r>
            <a:r>
              <a:rPr lang="fr-FR" sz="1200" dirty="0" err="1"/>
              <a:t>Semani</a:t>
            </a:r>
            <a:r>
              <a:rPr lang="fr-FR" sz="1200" dirty="0"/>
              <a:t>, A. Renouf, P. </a:t>
            </a:r>
            <a:r>
              <a:rPr lang="fr-FR" sz="1200" dirty="0" err="1"/>
              <a:t>Courtellemont</a:t>
            </a:r>
            <a:r>
              <a:rPr lang="fr-FR" sz="1200" dirty="0"/>
              <a:t>, </a:t>
            </a:r>
            <a:r>
              <a:rPr lang="fr-FR" sz="1200" dirty="0" smtClean="0"/>
              <a:t>A. </a:t>
            </a:r>
            <a:r>
              <a:rPr lang="fr-FR" sz="1200" dirty="0" err="1" smtClean="0"/>
              <a:t>Rizzi</a:t>
            </a:r>
            <a:r>
              <a:rPr lang="fr-FR" sz="1200" dirty="0" smtClean="0"/>
              <a:t>, Original, </a:t>
            </a:r>
            <a:r>
              <a:rPr lang="fr-FR" sz="1200" dirty="0" err="1" smtClean="0"/>
              <a:t>followed</a:t>
            </a:r>
            <a:r>
              <a:rPr lang="fr-FR" sz="1200" dirty="0" smtClean="0"/>
              <a:t> by  </a:t>
            </a:r>
            <a:r>
              <a:rPr lang="fr-FR" sz="1200" dirty="0" err="1" smtClean="0"/>
              <a:t>two</a:t>
            </a:r>
            <a:r>
              <a:rPr lang="fr-FR" sz="1200" dirty="0" smtClean="0"/>
              <a:t> </a:t>
            </a:r>
            <a:r>
              <a:rPr lang="fr-FR" sz="1200" dirty="0" err="1" smtClean="0"/>
              <a:t>variants</a:t>
            </a:r>
            <a:r>
              <a:rPr lang="fr-FR" sz="1200" dirty="0" smtClean="0"/>
              <a:t> of ACE</a:t>
            </a:r>
            <a:endParaRPr lang="fr-FR" sz="1200" dirty="0"/>
          </a:p>
        </p:txBody>
      </p:sp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0"/>
            <a:ext cx="36576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924944"/>
            <a:ext cx="36576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36576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539552" y="5805264"/>
            <a:ext cx="7128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 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96335"/>
            <a:ext cx="89644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 err="1"/>
              <a:t>Underwater</a:t>
            </a:r>
            <a:r>
              <a:rPr lang="fr-FR" sz="1200" b="1" dirty="0"/>
              <a:t> </a:t>
            </a:r>
            <a:r>
              <a:rPr lang="fr-FR" sz="1200" b="1" dirty="0" err="1"/>
              <a:t>Color</a:t>
            </a:r>
            <a:r>
              <a:rPr lang="fr-FR" sz="1200" b="1" dirty="0"/>
              <a:t> </a:t>
            </a:r>
            <a:r>
              <a:rPr lang="fr-FR" sz="1200" b="1" dirty="0" err="1" smtClean="0"/>
              <a:t>Constancy</a:t>
            </a:r>
            <a:r>
              <a:rPr lang="fr-FR" sz="1200" b="1" dirty="0" smtClean="0"/>
              <a:t>: </a:t>
            </a:r>
            <a:r>
              <a:rPr lang="en-US" sz="1200" b="1" dirty="0" smtClean="0"/>
              <a:t>Enhancement </a:t>
            </a:r>
            <a:r>
              <a:rPr lang="en-US" sz="1200" b="1" dirty="0"/>
              <a:t>of Automatic Live Fish </a:t>
            </a:r>
            <a:r>
              <a:rPr lang="en-US" sz="1200" b="1" dirty="0" smtClean="0"/>
              <a:t>Recognition </a:t>
            </a:r>
            <a:r>
              <a:rPr lang="fr-FR" sz="1200" dirty="0" smtClean="0"/>
              <a:t>M</a:t>
            </a:r>
            <a:r>
              <a:rPr lang="fr-FR" sz="1200" dirty="0"/>
              <a:t>. </a:t>
            </a:r>
            <a:r>
              <a:rPr lang="fr-FR" sz="1200" dirty="0" err="1"/>
              <a:t>Chambah</a:t>
            </a:r>
            <a:r>
              <a:rPr lang="fr-FR" sz="1200" dirty="0"/>
              <a:t>, D. </a:t>
            </a:r>
            <a:r>
              <a:rPr lang="fr-FR" sz="1200" dirty="0" err="1"/>
              <a:t>Semani</a:t>
            </a:r>
            <a:r>
              <a:rPr lang="fr-FR" sz="1200" dirty="0"/>
              <a:t>, A. Renouf, P. </a:t>
            </a:r>
            <a:r>
              <a:rPr lang="fr-FR" sz="1200" dirty="0" err="1"/>
              <a:t>Courtellemont</a:t>
            </a:r>
            <a:r>
              <a:rPr lang="fr-FR" sz="1200" dirty="0"/>
              <a:t>, </a:t>
            </a:r>
            <a:r>
              <a:rPr lang="fr-FR" sz="1200" dirty="0" smtClean="0"/>
              <a:t>A. </a:t>
            </a:r>
            <a:r>
              <a:rPr lang="fr-FR" sz="1200" dirty="0" err="1" smtClean="0"/>
              <a:t>Rizzi</a:t>
            </a:r>
            <a:r>
              <a:rPr lang="fr-FR" sz="1200" dirty="0" smtClean="0"/>
              <a:t>: Original, </a:t>
            </a:r>
            <a:r>
              <a:rPr lang="fr-FR" sz="1200" dirty="0" err="1" smtClean="0"/>
              <a:t>followed</a:t>
            </a:r>
            <a:r>
              <a:rPr lang="fr-FR" sz="1200" dirty="0" smtClean="0"/>
              <a:t> by </a:t>
            </a:r>
            <a:r>
              <a:rPr lang="fr-FR" sz="1200" dirty="0" err="1" smtClean="0"/>
              <a:t>our</a:t>
            </a:r>
            <a:r>
              <a:rPr lang="fr-FR" sz="1200" dirty="0" smtClean="0"/>
              <a:t> </a:t>
            </a:r>
            <a:r>
              <a:rPr lang="fr-FR" sz="1200" dirty="0" err="1" smtClean="0"/>
              <a:t>three</a:t>
            </a:r>
            <a:r>
              <a:rPr lang="fr-FR" sz="1200" dirty="0" smtClean="0"/>
              <a:t> </a:t>
            </a:r>
            <a:r>
              <a:rPr lang="fr-FR" sz="1200" dirty="0" err="1" smtClean="0"/>
              <a:t>results</a:t>
            </a:r>
            <a:r>
              <a:rPr lang="fr-FR" sz="1200" dirty="0" smtClean="0"/>
              <a:t> (diagonal, </a:t>
            </a:r>
            <a:r>
              <a:rPr lang="fr-FR" sz="1200" dirty="0" err="1" smtClean="0"/>
              <a:t>general</a:t>
            </a:r>
            <a:r>
              <a:rPr lang="fr-FR" sz="1200" dirty="0" smtClean="0"/>
              <a:t>, </a:t>
            </a:r>
            <a:r>
              <a:rPr lang="fr-FR" sz="1200" dirty="0" err="1" smtClean="0"/>
              <a:t>equalization</a:t>
            </a:r>
            <a:r>
              <a:rPr lang="fr-FR" sz="1200" dirty="0" smtClean="0"/>
              <a:t>)</a:t>
            </a:r>
            <a:endParaRPr lang="fr-FR" sz="1200" dirty="0"/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2924944"/>
            <a:ext cx="3676650" cy="276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6576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3928" y="0"/>
            <a:ext cx="3676650" cy="276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924944"/>
            <a:ext cx="3676650" cy="276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539552" y="5805264"/>
            <a:ext cx="7128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 </a:t>
            </a:r>
          </a:p>
        </p:txBody>
      </p:sp>
      <p:sp>
        <p:nvSpPr>
          <p:cNvPr id="3" name="Rectangle 2"/>
          <p:cNvSpPr/>
          <p:nvPr/>
        </p:nvSpPr>
        <p:spPr>
          <a:xfrm>
            <a:off x="7236296" y="0"/>
            <a:ext cx="172819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 err="1"/>
              <a:t>Underwater</a:t>
            </a:r>
            <a:r>
              <a:rPr lang="fr-FR" sz="1200" b="1" dirty="0"/>
              <a:t> </a:t>
            </a:r>
            <a:r>
              <a:rPr lang="fr-FR" sz="1200" b="1" dirty="0" err="1"/>
              <a:t>Color</a:t>
            </a:r>
            <a:r>
              <a:rPr lang="fr-FR" sz="1200" b="1" dirty="0"/>
              <a:t> </a:t>
            </a:r>
            <a:r>
              <a:rPr lang="fr-FR" sz="1200" b="1" dirty="0" err="1" smtClean="0"/>
              <a:t>Constancy</a:t>
            </a:r>
            <a:r>
              <a:rPr lang="fr-FR" sz="1200" b="1" dirty="0" smtClean="0"/>
              <a:t>: </a:t>
            </a:r>
            <a:r>
              <a:rPr lang="en-US" sz="1200" b="1" dirty="0" smtClean="0"/>
              <a:t>Enhancement </a:t>
            </a:r>
            <a:r>
              <a:rPr lang="en-US" sz="1200" b="1" dirty="0"/>
              <a:t>of Automatic Live Fish </a:t>
            </a:r>
            <a:r>
              <a:rPr lang="en-US" sz="1200" b="1" dirty="0" smtClean="0"/>
              <a:t>Recognition </a:t>
            </a:r>
            <a:r>
              <a:rPr lang="fr-FR" sz="1200" dirty="0" smtClean="0"/>
              <a:t>M</a:t>
            </a:r>
            <a:r>
              <a:rPr lang="fr-FR" sz="1200" dirty="0"/>
              <a:t>. </a:t>
            </a:r>
            <a:r>
              <a:rPr lang="fr-FR" sz="1200" dirty="0" err="1"/>
              <a:t>Chambah</a:t>
            </a:r>
            <a:r>
              <a:rPr lang="fr-FR" sz="1200" dirty="0"/>
              <a:t>, D. </a:t>
            </a:r>
            <a:r>
              <a:rPr lang="fr-FR" sz="1200" dirty="0" err="1"/>
              <a:t>Semani</a:t>
            </a:r>
            <a:r>
              <a:rPr lang="fr-FR" sz="1200" dirty="0"/>
              <a:t>, A. Renouf, P. </a:t>
            </a:r>
            <a:r>
              <a:rPr lang="fr-FR" sz="1200" dirty="0" err="1"/>
              <a:t>Courtellemont</a:t>
            </a:r>
            <a:r>
              <a:rPr lang="fr-FR" sz="1200" dirty="0"/>
              <a:t>, </a:t>
            </a:r>
            <a:r>
              <a:rPr lang="fr-FR" sz="1200" dirty="0" smtClean="0"/>
              <a:t>A. </a:t>
            </a:r>
            <a:r>
              <a:rPr lang="fr-FR" sz="1200" dirty="0" err="1" smtClean="0"/>
              <a:t>Rizzi</a:t>
            </a:r>
            <a:r>
              <a:rPr lang="fr-FR" sz="1200" dirty="0" smtClean="0"/>
              <a:t>: original and </a:t>
            </a:r>
            <a:r>
              <a:rPr lang="fr-FR" sz="1200" dirty="0" err="1" smtClean="0"/>
              <a:t>our</a:t>
            </a:r>
            <a:r>
              <a:rPr lang="fr-FR" sz="1200" dirty="0" smtClean="0"/>
              <a:t> </a:t>
            </a:r>
            <a:r>
              <a:rPr lang="fr-FR" sz="1200" dirty="0" err="1" smtClean="0"/>
              <a:t>three</a:t>
            </a:r>
            <a:r>
              <a:rPr lang="fr-FR" sz="1200" dirty="0" smtClean="0"/>
              <a:t> </a:t>
            </a:r>
            <a:r>
              <a:rPr lang="fr-FR" sz="1200" dirty="0" err="1" smtClean="0"/>
              <a:t>results</a:t>
            </a:r>
            <a:r>
              <a:rPr lang="fr-FR" sz="1200" dirty="0" smtClean="0"/>
              <a:t>, </a:t>
            </a:r>
            <a:r>
              <a:rPr lang="fr-FR" sz="1200" dirty="0" err="1" smtClean="0"/>
              <a:t>followed</a:t>
            </a:r>
            <a:r>
              <a:rPr lang="fr-FR" sz="1200" dirty="0" smtClean="0"/>
              <a:t> by </a:t>
            </a:r>
            <a:r>
              <a:rPr lang="fr-FR" sz="1200" dirty="0" err="1" smtClean="0"/>
              <a:t>their</a:t>
            </a:r>
            <a:r>
              <a:rPr lang="fr-FR" sz="1200" dirty="0" smtClean="0"/>
              <a:t> best ACE </a:t>
            </a:r>
            <a:r>
              <a:rPr lang="fr-FR" sz="1200" dirty="0" err="1" smtClean="0"/>
              <a:t>result</a:t>
            </a:r>
            <a:endParaRPr lang="fr-FR" sz="1200" dirty="0"/>
          </a:p>
        </p:txBody>
      </p:sp>
      <p:pic>
        <p:nvPicPr>
          <p:cNvPr id="46086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0"/>
            <a:ext cx="3048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7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0"/>
            <a:ext cx="3067050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8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2276872"/>
            <a:ext cx="3067050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9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19872" y="2276872"/>
            <a:ext cx="3067050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90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4572000"/>
            <a:ext cx="3048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539552" y="5805264"/>
            <a:ext cx="7128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 </a:t>
            </a:r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048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7236296" y="0"/>
            <a:ext cx="172819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 err="1"/>
              <a:t>Underwater</a:t>
            </a:r>
            <a:r>
              <a:rPr lang="fr-FR" sz="1200" b="1" dirty="0"/>
              <a:t> </a:t>
            </a:r>
            <a:r>
              <a:rPr lang="fr-FR" sz="1200" b="1" dirty="0" err="1"/>
              <a:t>Color</a:t>
            </a:r>
            <a:r>
              <a:rPr lang="fr-FR" sz="1200" b="1" dirty="0"/>
              <a:t> </a:t>
            </a:r>
            <a:r>
              <a:rPr lang="fr-FR" sz="1200" b="1" dirty="0" err="1" smtClean="0"/>
              <a:t>Constancy</a:t>
            </a:r>
            <a:r>
              <a:rPr lang="fr-FR" sz="1200" b="1" dirty="0" smtClean="0"/>
              <a:t>: </a:t>
            </a:r>
            <a:r>
              <a:rPr lang="en-US" sz="1200" b="1" dirty="0" smtClean="0"/>
              <a:t>Enhancement </a:t>
            </a:r>
            <a:r>
              <a:rPr lang="en-US" sz="1200" b="1" dirty="0"/>
              <a:t>of Automatic Live Fish </a:t>
            </a:r>
            <a:r>
              <a:rPr lang="en-US" sz="1200" b="1" dirty="0" smtClean="0"/>
              <a:t>Recognition </a:t>
            </a:r>
            <a:r>
              <a:rPr lang="fr-FR" sz="1200" dirty="0" smtClean="0"/>
              <a:t>M</a:t>
            </a:r>
            <a:r>
              <a:rPr lang="fr-FR" sz="1200" dirty="0"/>
              <a:t>. </a:t>
            </a:r>
            <a:r>
              <a:rPr lang="fr-FR" sz="1200" dirty="0" err="1"/>
              <a:t>Chambah</a:t>
            </a:r>
            <a:r>
              <a:rPr lang="fr-FR" sz="1200" dirty="0"/>
              <a:t>, D. </a:t>
            </a:r>
            <a:r>
              <a:rPr lang="fr-FR" sz="1200" dirty="0" err="1"/>
              <a:t>Semani</a:t>
            </a:r>
            <a:r>
              <a:rPr lang="fr-FR" sz="1200" dirty="0"/>
              <a:t>, A. Renouf, P. </a:t>
            </a:r>
            <a:r>
              <a:rPr lang="fr-FR" sz="1200" dirty="0" err="1"/>
              <a:t>Courtellemont</a:t>
            </a:r>
            <a:r>
              <a:rPr lang="fr-FR" sz="1200" dirty="0"/>
              <a:t>, </a:t>
            </a:r>
            <a:r>
              <a:rPr lang="fr-FR" sz="1200" dirty="0" smtClean="0"/>
              <a:t>A. </a:t>
            </a:r>
            <a:r>
              <a:rPr lang="fr-FR" sz="1200" dirty="0" err="1" smtClean="0"/>
              <a:t>Rizzi</a:t>
            </a:r>
            <a:r>
              <a:rPr lang="fr-FR" sz="1200" dirty="0" smtClean="0"/>
              <a:t>: original and </a:t>
            </a:r>
            <a:r>
              <a:rPr lang="fr-FR" sz="1200" dirty="0" err="1" smtClean="0"/>
              <a:t>our</a:t>
            </a:r>
            <a:r>
              <a:rPr lang="fr-FR" sz="1200" dirty="0" smtClean="0"/>
              <a:t> </a:t>
            </a:r>
            <a:r>
              <a:rPr lang="fr-FR" sz="1200" dirty="0" err="1" smtClean="0"/>
              <a:t>three</a:t>
            </a:r>
            <a:r>
              <a:rPr lang="fr-FR" sz="1200" dirty="0" smtClean="0"/>
              <a:t> </a:t>
            </a:r>
            <a:r>
              <a:rPr lang="fr-FR" sz="1200" dirty="0" err="1" smtClean="0"/>
              <a:t>results</a:t>
            </a:r>
            <a:r>
              <a:rPr lang="fr-FR" sz="1200" dirty="0" smtClean="0"/>
              <a:t>, </a:t>
            </a:r>
            <a:r>
              <a:rPr lang="fr-FR" sz="1200" dirty="0" err="1" smtClean="0"/>
              <a:t>followed</a:t>
            </a:r>
            <a:r>
              <a:rPr lang="fr-FR" sz="1200" dirty="0" smtClean="0"/>
              <a:t> by </a:t>
            </a:r>
            <a:r>
              <a:rPr lang="fr-FR" sz="1200" dirty="0" err="1" smtClean="0"/>
              <a:t>their</a:t>
            </a:r>
            <a:r>
              <a:rPr lang="fr-FR" sz="1200" dirty="0" smtClean="0"/>
              <a:t> best ACE </a:t>
            </a:r>
            <a:r>
              <a:rPr lang="fr-FR" sz="1200" dirty="0" err="1" smtClean="0"/>
              <a:t>result</a:t>
            </a:r>
            <a:endParaRPr lang="fr-FR" sz="1200" dirty="0"/>
          </a:p>
        </p:txBody>
      </p:sp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0"/>
            <a:ext cx="3067050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348880"/>
            <a:ext cx="3067050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47864" y="2348880"/>
            <a:ext cx="3067050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1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47664" y="4572000"/>
            <a:ext cx="3048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539552" y="5805264"/>
            <a:ext cx="7128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 </a:t>
            </a:r>
          </a:p>
        </p:txBody>
      </p:sp>
      <p:sp>
        <p:nvSpPr>
          <p:cNvPr id="3" name="Rectangle 2"/>
          <p:cNvSpPr/>
          <p:nvPr/>
        </p:nvSpPr>
        <p:spPr>
          <a:xfrm>
            <a:off x="179512" y="2852936"/>
            <a:ext cx="896448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i="1" dirty="0" smtClean="0"/>
              <a:t>Color balancing of digital photos using simple image statistics</a:t>
            </a:r>
            <a:r>
              <a:rPr lang="en-US" sz="2000" b="1" dirty="0" smtClean="0"/>
              <a:t>, </a:t>
            </a:r>
            <a:r>
              <a:rPr lang="en-US" sz="2000" b="1" dirty="0" err="1" smtClean="0"/>
              <a:t>Gasparini</a:t>
            </a:r>
            <a:r>
              <a:rPr lang="en-US" sz="2000" b="1" dirty="0" smtClean="0"/>
              <a:t>, F. and </a:t>
            </a:r>
            <a:r>
              <a:rPr lang="en-US" sz="2000" b="1" dirty="0" err="1" smtClean="0"/>
              <a:t>Schettini</a:t>
            </a:r>
            <a:r>
              <a:rPr lang="en-US" sz="2000" b="1" dirty="0" smtClean="0"/>
              <a:t>, R.:  This .</a:t>
            </a:r>
            <a:r>
              <a:rPr lang="en-US" sz="2000" b="1" dirty="0" err="1" smtClean="0"/>
              <a:t>pdf</a:t>
            </a:r>
            <a:r>
              <a:rPr lang="en-US" sz="2000" b="1" dirty="0" smtClean="0"/>
              <a:t> is protected and I was not able to select the (very interesting) images in it. </a:t>
            </a:r>
            <a:r>
              <a:rPr lang="en-US" sz="2000" b="1" dirty="0"/>
              <a:t> </a:t>
            </a:r>
            <a:r>
              <a:rPr lang="en-US" sz="2000" b="1" dirty="0" smtClean="0"/>
              <a:t>I am sure you can manage to get the images but my computer skills are insufficient.</a:t>
            </a:r>
            <a:endParaRPr lang="fr-FR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267744" y="5517232"/>
            <a:ext cx="483908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AutoNum type="alphaLcParenBoth"/>
            </a:pPr>
            <a:r>
              <a:rPr lang="fr-FR" dirty="0" err="1" smtClean="0"/>
              <a:t>raw</a:t>
            </a:r>
            <a:r>
              <a:rPr lang="fr-FR" dirty="0" smtClean="0"/>
              <a:t> image </a:t>
            </a:r>
          </a:p>
          <a:p>
            <a:pPr marL="342900" indent="-342900"/>
            <a:r>
              <a:rPr lang="en-US" dirty="0" smtClean="0"/>
              <a:t>Combining </a:t>
            </a:r>
            <a:r>
              <a:rPr lang="en-US" dirty="0"/>
              <a:t>Gray World and </a:t>
            </a:r>
            <a:r>
              <a:rPr lang="en-US" dirty="0" err="1"/>
              <a:t>Retinex</a:t>
            </a:r>
            <a:r>
              <a:rPr lang="en-US" dirty="0"/>
              <a:t> Theory for</a:t>
            </a:r>
          </a:p>
          <a:p>
            <a:r>
              <a:rPr lang="en-US" dirty="0"/>
              <a:t>Automatic White Balance in Digital Photography</a:t>
            </a:r>
          </a:p>
          <a:p>
            <a:r>
              <a:rPr lang="fr-FR" dirty="0"/>
              <a:t>Edmund Y. </a:t>
            </a:r>
            <a:r>
              <a:rPr lang="fr-FR" dirty="0" err="1"/>
              <a:t>Lam</a:t>
            </a:r>
            <a:endParaRPr lang="fr-FR" dirty="0"/>
          </a:p>
        </p:txBody>
      </p:sp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500" y="1524000"/>
            <a:ext cx="5715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500" y="1524000"/>
            <a:ext cx="5715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2195736" y="5380672"/>
            <a:ext cx="4692182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/>
            <a:r>
              <a:rPr lang="en-US" dirty="0" smtClean="0"/>
              <a:t>(b) using </a:t>
            </a:r>
            <a:r>
              <a:rPr lang="en-US" dirty="0"/>
              <a:t>gray world </a:t>
            </a:r>
            <a:r>
              <a:rPr lang="en-US" dirty="0" smtClean="0"/>
              <a:t>assumption </a:t>
            </a:r>
            <a:endParaRPr lang="fr-FR" dirty="0" smtClean="0"/>
          </a:p>
          <a:p>
            <a:pPr marL="342900" indent="-342900"/>
            <a:r>
              <a:rPr lang="en-US" dirty="0" smtClean="0"/>
              <a:t>Combining Gray World and </a:t>
            </a:r>
            <a:r>
              <a:rPr lang="en-US" dirty="0" err="1" smtClean="0"/>
              <a:t>Retinex</a:t>
            </a:r>
            <a:r>
              <a:rPr lang="en-US" dirty="0" smtClean="0"/>
              <a:t> Theory for</a:t>
            </a:r>
          </a:p>
          <a:p>
            <a:r>
              <a:rPr lang="en-US" dirty="0" smtClean="0"/>
              <a:t>Automatic White Balance in Digital Photography</a:t>
            </a:r>
          </a:p>
          <a:p>
            <a:r>
              <a:rPr lang="fr-FR" dirty="0" smtClean="0"/>
              <a:t>Edmund Y. </a:t>
            </a:r>
            <a:r>
              <a:rPr lang="fr-FR" dirty="0" err="1" smtClean="0"/>
              <a:t>Lam</a:t>
            </a:r>
            <a:endParaRPr lang="fr-FR" dirty="0" smtClean="0"/>
          </a:p>
          <a:p>
            <a:endParaRPr lang="fr-FR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500" y="1524000"/>
            <a:ext cx="5715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2267744" y="5380672"/>
            <a:ext cx="4692182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/>
            <a:r>
              <a:rPr lang="en-US" dirty="0"/>
              <a:t>(c) using </a:t>
            </a:r>
            <a:r>
              <a:rPr lang="en-US" dirty="0" err="1"/>
              <a:t>Retinex</a:t>
            </a:r>
            <a:r>
              <a:rPr lang="en-US" dirty="0"/>
              <a:t> theory </a:t>
            </a:r>
            <a:r>
              <a:rPr lang="en-US" dirty="0" smtClean="0"/>
              <a:t>assumption </a:t>
            </a:r>
            <a:endParaRPr lang="fr-FR" dirty="0" smtClean="0"/>
          </a:p>
          <a:p>
            <a:pPr marL="342900" indent="-342900"/>
            <a:r>
              <a:rPr lang="en-US" dirty="0" smtClean="0"/>
              <a:t>Combining Gray World and </a:t>
            </a:r>
            <a:r>
              <a:rPr lang="en-US" dirty="0" err="1" smtClean="0"/>
              <a:t>Retinex</a:t>
            </a:r>
            <a:r>
              <a:rPr lang="en-US" dirty="0" smtClean="0"/>
              <a:t> Theory for</a:t>
            </a:r>
          </a:p>
          <a:p>
            <a:r>
              <a:rPr lang="en-US" dirty="0" smtClean="0"/>
              <a:t>Automatic White Balance in Digital Photography</a:t>
            </a:r>
          </a:p>
          <a:p>
            <a:r>
              <a:rPr lang="fr-FR" dirty="0" smtClean="0"/>
              <a:t>Edmund Y. </a:t>
            </a:r>
            <a:r>
              <a:rPr lang="fr-FR" dirty="0" err="1" smtClean="0"/>
              <a:t>Lam</a:t>
            </a:r>
            <a:endParaRPr lang="fr-FR" dirty="0" smtClean="0"/>
          </a:p>
          <a:p>
            <a:endParaRPr lang="fr-FR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500" y="1524000"/>
            <a:ext cx="5715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2195736" y="5380672"/>
            <a:ext cx="518457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en-US" dirty="0"/>
              <a:t>(d) using our quadratic </a:t>
            </a:r>
            <a:r>
              <a:rPr lang="en-US" dirty="0" smtClean="0"/>
              <a:t>correction </a:t>
            </a:r>
            <a:endParaRPr lang="fr-FR" dirty="0" smtClean="0"/>
          </a:p>
          <a:p>
            <a:pPr marL="342900" indent="-342900"/>
            <a:r>
              <a:rPr lang="en-US" dirty="0" smtClean="0"/>
              <a:t>Combining Gray World and </a:t>
            </a:r>
            <a:r>
              <a:rPr lang="en-US" dirty="0" err="1" smtClean="0"/>
              <a:t>Retinex</a:t>
            </a:r>
            <a:r>
              <a:rPr lang="en-US" dirty="0" smtClean="0"/>
              <a:t> Theory for</a:t>
            </a:r>
          </a:p>
          <a:p>
            <a:r>
              <a:rPr lang="en-US" dirty="0" smtClean="0"/>
              <a:t>Automatic White Balance in Digital Photography</a:t>
            </a:r>
          </a:p>
          <a:p>
            <a:r>
              <a:rPr lang="fr-FR" dirty="0" smtClean="0"/>
              <a:t>Edmund Y. </a:t>
            </a:r>
            <a:r>
              <a:rPr lang="fr-FR" dirty="0" err="1" smtClean="0"/>
              <a:t>Lam</a:t>
            </a:r>
            <a:endParaRPr lang="fr-FR" dirty="0" smtClean="0"/>
          </a:p>
          <a:p>
            <a:endParaRPr lang="fr-FR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04975" y="1514475"/>
            <a:ext cx="5734050" cy="382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ZoneTexte 2"/>
          <p:cNvSpPr txBox="1"/>
          <p:nvPr/>
        </p:nvSpPr>
        <p:spPr>
          <a:xfrm>
            <a:off x="3347864" y="5877272"/>
            <a:ext cx="2631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Maximal </a:t>
            </a:r>
            <a:r>
              <a:rPr lang="fr-FR" dirty="0" err="1" smtClean="0"/>
              <a:t>entropy</a:t>
            </a:r>
            <a:r>
              <a:rPr lang="fr-FR" dirty="0" smtClean="0"/>
              <a:t> diagonal</a:t>
            </a:r>
            <a:endParaRPr lang="fr-FR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3347864" y="5877272"/>
            <a:ext cx="17785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Maximal </a:t>
            </a:r>
            <a:r>
              <a:rPr lang="fr-FR" dirty="0" err="1" smtClean="0"/>
              <a:t>entropy</a:t>
            </a:r>
            <a:endParaRPr lang="fr-FR" dirty="0"/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04975" y="1514475"/>
            <a:ext cx="5734050" cy="382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835696" y="5733256"/>
            <a:ext cx="59046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Histogram</a:t>
            </a:r>
            <a:r>
              <a:rPr lang="fr-FR" dirty="0" smtClean="0"/>
              <a:t> </a:t>
            </a:r>
            <a:r>
              <a:rPr lang="fr-FR" dirty="0" err="1" smtClean="0"/>
              <a:t>equalization</a:t>
            </a:r>
            <a:r>
              <a:rPr lang="fr-FR" dirty="0" smtClean="0"/>
              <a:t>: </a:t>
            </a:r>
            <a:r>
              <a:rPr lang="fr-FR" dirty="0" err="1" smtClean="0"/>
              <a:t>this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a </a:t>
            </a:r>
            <a:r>
              <a:rPr lang="fr-FR" dirty="0" err="1" smtClean="0"/>
              <a:t>typical</a:t>
            </a:r>
            <a:r>
              <a:rPr lang="fr-FR" dirty="0" smtClean="0"/>
              <a:t> case </a:t>
            </a:r>
            <a:r>
              <a:rPr lang="fr-FR" dirty="0" err="1" smtClean="0"/>
              <a:t>where</a:t>
            </a:r>
            <a:r>
              <a:rPr lang="fr-FR" dirty="0" smtClean="0"/>
              <a:t> the </a:t>
            </a:r>
            <a:r>
              <a:rPr lang="fr-FR" dirty="0" err="1" smtClean="0"/>
              <a:t>histogram</a:t>
            </a:r>
            <a:r>
              <a:rPr lang="fr-FR" dirty="0" smtClean="0"/>
              <a:t> </a:t>
            </a:r>
            <a:r>
              <a:rPr lang="fr-FR" dirty="0" err="1" smtClean="0"/>
              <a:t>was</a:t>
            </a:r>
            <a:r>
              <a:rPr lang="fr-FR" dirty="0" smtClean="0"/>
              <a:t> </a:t>
            </a:r>
            <a:r>
              <a:rPr lang="fr-FR" dirty="0" err="1" smtClean="0"/>
              <a:t>distorted</a:t>
            </a:r>
            <a:r>
              <a:rPr lang="fr-FR" dirty="0" smtClean="0"/>
              <a:t> and an affine </a:t>
            </a:r>
            <a:r>
              <a:rPr lang="fr-FR" dirty="0" err="1" smtClean="0"/>
              <a:t>map</a:t>
            </a:r>
            <a:r>
              <a:rPr lang="fr-FR" dirty="0" smtClean="0"/>
              <a:t> </a:t>
            </a:r>
            <a:r>
              <a:rPr lang="fr-FR" dirty="0" err="1" smtClean="0"/>
              <a:t>cannot</a:t>
            </a:r>
            <a:r>
              <a:rPr lang="fr-FR" dirty="0" smtClean="0"/>
              <a:t> do a </a:t>
            </a:r>
            <a:r>
              <a:rPr lang="fr-FR" dirty="0" err="1" smtClean="0"/>
              <a:t>perfect</a:t>
            </a:r>
            <a:r>
              <a:rPr lang="fr-FR" dirty="0" smtClean="0"/>
              <a:t> job</a:t>
            </a:r>
            <a:endParaRPr lang="fr-FR" dirty="0"/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04975" y="1514475"/>
            <a:ext cx="5734050" cy="382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04975" y="1514475"/>
            <a:ext cx="5734050" cy="382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8244408" cy="4898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ZoneTexte 8"/>
          <p:cNvSpPr txBox="1"/>
          <p:nvPr/>
        </p:nvSpPr>
        <p:spPr>
          <a:xfrm>
            <a:off x="7308304" y="3212977"/>
            <a:ext cx="1835696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Applicability Of White-Balancing Algorithms </a:t>
            </a:r>
            <a:r>
              <a:rPr lang="en-US" sz="1100" b="1" dirty="0" smtClean="0"/>
              <a:t>to Restoring </a:t>
            </a:r>
            <a:r>
              <a:rPr lang="en-US" sz="1100" b="1" dirty="0"/>
              <a:t>Faded </a:t>
            </a:r>
            <a:r>
              <a:rPr lang="en-US" sz="1100" b="1" dirty="0" err="1"/>
              <a:t>Colour</a:t>
            </a:r>
            <a:r>
              <a:rPr lang="en-US" sz="1100" b="1" dirty="0"/>
              <a:t> Slides: An </a:t>
            </a:r>
            <a:r>
              <a:rPr lang="en-US" sz="1100" b="1" dirty="0" smtClean="0"/>
              <a:t>Empirical </a:t>
            </a:r>
            <a:r>
              <a:rPr lang="fr-FR" sz="1100" b="1" dirty="0" err="1" smtClean="0"/>
              <a:t>Evaluation</a:t>
            </a:r>
            <a:r>
              <a:rPr lang="fr-FR" sz="1100" b="1" dirty="0" smtClean="0"/>
              <a:t> D. </a:t>
            </a:r>
            <a:r>
              <a:rPr lang="fr-FR" sz="1100" b="1" dirty="0" err="1"/>
              <a:t>Nikitenko</a:t>
            </a:r>
            <a:r>
              <a:rPr lang="fr-FR" sz="1100" b="1" dirty="0"/>
              <a:t>, </a:t>
            </a:r>
            <a:r>
              <a:rPr lang="fr-FR" sz="1100" b="1" dirty="0" smtClean="0"/>
              <a:t>M. </a:t>
            </a:r>
            <a:r>
              <a:rPr lang="fr-FR" sz="1100" b="1" dirty="0" err="1" smtClean="0"/>
              <a:t>Wirth</a:t>
            </a:r>
            <a:r>
              <a:rPr lang="fr-FR" sz="1100" b="1" dirty="0" smtClean="0"/>
              <a:t>. I  have </a:t>
            </a:r>
            <a:r>
              <a:rPr lang="fr-FR" sz="1100" b="1" dirty="0" err="1" smtClean="0"/>
              <a:t>shown</a:t>
            </a:r>
            <a:r>
              <a:rPr lang="fr-FR" sz="1100" b="1" dirty="0" smtClean="0"/>
              <a:t> </a:t>
            </a:r>
            <a:r>
              <a:rPr lang="fr-FR" sz="1100" b="1" dirty="0" err="1" smtClean="0"/>
              <a:t>their</a:t>
            </a:r>
            <a:r>
              <a:rPr lang="fr-FR" sz="1100" b="1" dirty="0" smtClean="0"/>
              <a:t> </a:t>
            </a:r>
            <a:r>
              <a:rPr lang="fr-FR" sz="1100" b="1" dirty="0" err="1" smtClean="0"/>
              <a:t>results</a:t>
            </a:r>
            <a:r>
              <a:rPr lang="fr-FR" sz="1100" b="1" dirty="0" smtClean="0"/>
              <a:t> for 8 </a:t>
            </a:r>
            <a:r>
              <a:rPr lang="fr-FR" sz="1100" b="1" dirty="0" err="1" smtClean="0"/>
              <a:t>different</a:t>
            </a:r>
            <a:r>
              <a:rPr lang="fr-FR" sz="1100" b="1" dirty="0" smtClean="0"/>
              <a:t> </a:t>
            </a:r>
            <a:r>
              <a:rPr lang="fr-FR" sz="1100" b="1" dirty="0" err="1" smtClean="0"/>
              <a:t>algorithms</a:t>
            </a:r>
            <a:r>
              <a:rPr lang="fr-FR" sz="1100" b="1" dirty="0" smtClean="0"/>
              <a:t>. </a:t>
            </a:r>
            <a:r>
              <a:rPr lang="fr-FR" sz="1100" b="1" dirty="0" err="1" smtClean="0"/>
              <a:t>Then</a:t>
            </a:r>
            <a:r>
              <a:rPr lang="fr-FR" sz="1100" b="1" dirty="0" smtClean="0"/>
              <a:t>, </a:t>
            </a:r>
            <a:r>
              <a:rPr lang="fr-FR" sz="1100" b="1" dirty="0" smtClean="0"/>
              <a:t>original </a:t>
            </a:r>
            <a:r>
              <a:rPr lang="fr-FR" sz="1100" b="1" dirty="0" err="1" smtClean="0"/>
              <a:t>again</a:t>
            </a:r>
            <a:r>
              <a:rPr lang="fr-FR" sz="1100" b="1" dirty="0" smtClean="0"/>
              <a:t>, and </a:t>
            </a:r>
            <a:r>
              <a:rPr lang="fr-FR" sz="1100" b="1" dirty="0" err="1" smtClean="0"/>
              <a:t>our</a:t>
            </a:r>
            <a:r>
              <a:rPr lang="fr-FR" sz="1100" b="1" dirty="0" smtClean="0"/>
              <a:t> </a:t>
            </a:r>
            <a:r>
              <a:rPr lang="fr-FR" sz="1100" b="1" dirty="0" err="1" smtClean="0"/>
              <a:t>two</a:t>
            </a:r>
            <a:r>
              <a:rPr lang="fr-FR" sz="1100" b="1" dirty="0" smtClean="0"/>
              <a:t> </a:t>
            </a:r>
            <a:r>
              <a:rPr lang="fr-FR" sz="1100" b="1" dirty="0" err="1" smtClean="0"/>
              <a:t>results</a:t>
            </a:r>
            <a:r>
              <a:rPr lang="fr-FR" sz="1100" b="1" dirty="0" smtClean="0"/>
              <a:t>. </a:t>
            </a:r>
            <a:endParaRPr lang="fr-FR" sz="1100" b="1" dirty="0"/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100114"/>
            <a:ext cx="2636829" cy="175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144" y="5072647"/>
            <a:ext cx="2664296" cy="1785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15816" y="5072647"/>
            <a:ext cx="2664296" cy="1785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539989" cy="5013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072647"/>
            <a:ext cx="2636829" cy="175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6096" y="5072647"/>
            <a:ext cx="2664296" cy="1785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99792" y="5072647"/>
            <a:ext cx="2664296" cy="1785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oneTexte 5"/>
          <p:cNvSpPr txBox="1"/>
          <p:nvPr/>
        </p:nvSpPr>
        <p:spPr>
          <a:xfrm>
            <a:off x="8099376" y="3212976"/>
            <a:ext cx="104462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Applicability Of White-Balancing Algorithms </a:t>
            </a:r>
            <a:r>
              <a:rPr lang="en-US" sz="1100" dirty="0" smtClean="0"/>
              <a:t>to Restoring </a:t>
            </a:r>
            <a:r>
              <a:rPr lang="en-US" sz="1100" dirty="0"/>
              <a:t>Faded </a:t>
            </a:r>
            <a:r>
              <a:rPr lang="en-US" sz="1100" dirty="0" err="1"/>
              <a:t>Colour</a:t>
            </a:r>
            <a:r>
              <a:rPr lang="en-US" sz="1100" dirty="0"/>
              <a:t> Slides: An </a:t>
            </a:r>
            <a:r>
              <a:rPr lang="en-US" sz="1100" dirty="0" smtClean="0"/>
              <a:t>Empirical </a:t>
            </a:r>
            <a:r>
              <a:rPr lang="fr-FR" sz="1100" dirty="0" err="1" smtClean="0"/>
              <a:t>Evaluation</a:t>
            </a:r>
            <a:r>
              <a:rPr lang="fr-FR" sz="1100" dirty="0" smtClean="0"/>
              <a:t> D. </a:t>
            </a:r>
            <a:r>
              <a:rPr lang="fr-FR" sz="1100" dirty="0" err="1"/>
              <a:t>Nikitenko</a:t>
            </a:r>
            <a:r>
              <a:rPr lang="fr-FR" sz="1100" dirty="0"/>
              <a:t>, </a:t>
            </a:r>
            <a:r>
              <a:rPr lang="fr-FR" sz="1100" dirty="0" smtClean="0"/>
              <a:t>M. </a:t>
            </a:r>
            <a:r>
              <a:rPr lang="fr-FR" sz="1100" dirty="0" err="1" smtClean="0"/>
              <a:t>Wirth</a:t>
            </a:r>
            <a:r>
              <a:rPr lang="fr-FR" sz="1100" dirty="0" smtClean="0"/>
              <a:t>. I  have </a:t>
            </a:r>
            <a:r>
              <a:rPr lang="fr-FR" sz="1100" dirty="0" err="1" smtClean="0"/>
              <a:t>shown</a:t>
            </a:r>
            <a:r>
              <a:rPr lang="fr-FR" sz="1100" dirty="0" smtClean="0"/>
              <a:t> </a:t>
            </a:r>
            <a:r>
              <a:rPr lang="fr-FR" sz="1100" dirty="0" err="1" smtClean="0"/>
              <a:t>their</a:t>
            </a:r>
            <a:r>
              <a:rPr lang="fr-FR" sz="1100" dirty="0" smtClean="0"/>
              <a:t> </a:t>
            </a:r>
            <a:r>
              <a:rPr lang="fr-FR" sz="1100" dirty="0" err="1" smtClean="0"/>
              <a:t>results</a:t>
            </a:r>
            <a:r>
              <a:rPr lang="fr-FR" sz="1100" dirty="0" smtClean="0"/>
              <a:t> for 8 </a:t>
            </a:r>
            <a:r>
              <a:rPr lang="fr-FR" sz="1100" dirty="0" err="1" smtClean="0"/>
              <a:t>different</a:t>
            </a:r>
            <a:r>
              <a:rPr lang="fr-FR" sz="1100" dirty="0" smtClean="0"/>
              <a:t> </a:t>
            </a:r>
            <a:r>
              <a:rPr lang="fr-FR" sz="1100" dirty="0" err="1" smtClean="0"/>
              <a:t>algorithms</a:t>
            </a:r>
            <a:r>
              <a:rPr lang="fr-FR" sz="1100" dirty="0" smtClean="0"/>
              <a:t>. </a:t>
            </a:r>
            <a:r>
              <a:rPr lang="fr-FR" sz="1100" dirty="0" err="1" smtClean="0"/>
              <a:t>Then</a:t>
            </a:r>
            <a:r>
              <a:rPr lang="fr-FR" sz="1100" dirty="0" smtClean="0"/>
              <a:t>, </a:t>
            </a:r>
            <a:r>
              <a:rPr lang="fr-FR" sz="1100" dirty="0" smtClean="0"/>
              <a:t>original </a:t>
            </a:r>
            <a:r>
              <a:rPr lang="fr-FR" sz="1100" dirty="0" err="1" smtClean="0"/>
              <a:t>again</a:t>
            </a:r>
            <a:r>
              <a:rPr lang="fr-FR" sz="1100" dirty="0" smtClean="0"/>
              <a:t>, and </a:t>
            </a:r>
            <a:r>
              <a:rPr lang="fr-FR" sz="1100" dirty="0" err="1" smtClean="0"/>
              <a:t>our</a:t>
            </a:r>
            <a:r>
              <a:rPr lang="fr-FR" sz="1100" dirty="0" smtClean="0"/>
              <a:t> </a:t>
            </a:r>
            <a:r>
              <a:rPr lang="fr-FR" sz="1100" dirty="0" err="1" smtClean="0"/>
              <a:t>two</a:t>
            </a:r>
            <a:r>
              <a:rPr lang="fr-FR" sz="1100" dirty="0" smtClean="0"/>
              <a:t> </a:t>
            </a:r>
            <a:r>
              <a:rPr lang="fr-FR" sz="1100" dirty="0" err="1" smtClean="0"/>
              <a:t>results</a:t>
            </a:r>
            <a:r>
              <a:rPr lang="fr-FR" sz="1100" dirty="0" smtClean="0"/>
              <a:t>. </a:t>
            </a:r>
            <a:endParaRPr lang="fr-FR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028384" cy="4730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9344" y="4927889"/>
            <a:ext cx="2880320" cy="1930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63680" y="4927889"/>
            <a:ext cx="2880320" cy="1930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ZoneTexte 6"/>
          <p:cNvSpPr txBox="1"/>
          <p:nvPr/>
        </p:nvSpPr>
        <p:spPr>
          <a:xfrm>
            <a:off x="7343800" y="3068960"/>
            <a:ext cx="1800200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Applicability Of White-Balancing Algorithms </a:t>
            </a:r>
            <a:r>
              <a:rPr lang="en-US" sz="1100" dirty="0" smtClean="0"/>
              <a:t>to Restoring </a:t>
            </a:r>
            <a:r>
              <a:rPr lang="en-US" sz="1100" dirty="0"/>
              <a:t>Faded </a:t>
            </a:r>
            <a:r>
              <a:rPr lang="en-US" sz="1100" dirty="0" err="1"/>
              <a:t>Colour</a:t>
            </a:r>
            <a:r>
              <a:rPr lang="en-US" sz="1100" dirty="0"/>
              <a:t> Slides: An </a:t>
            </a:r>
            <a:r>
              <a:rPr lang="en-US" sz="1100" dirty="0" smtClean="0"/>
              <a:t>Empirical </a:t>
            </a:r>
            <a:r>
              <a:rPr lang="fr-FR" sz="1100" dirty="0" err="1" smtClean="0"/>
              <a:t>Evaluation</a:t>
            </a:r>
            <a:r>
              <a:rPr lang="fr-FR" sz="1100" dirty="0" smtClean="0"/>
              <a:t> D. </a:t>
            </a:r>
            <a:r>
              <a:rPr lang="fr-FR" sz="1100" dirty="0" err="1"/>
              <a:t>Nikitenko</a:t>
            </a:r>
            <a:r>
              <a:rPr lang="fr-FR" sz="1100" dirty="0"/>
              <a:t>, </a:t>
            </a:r>
            <a:r>
              <a:rPr lang="fr-FR" sz="1100" dirty="0" smtClean="0"/>
              <a:t>M. </a:t>
            </a:r>
            <a:r>
              <a:rPr lang="fr-FR" sz="1100" dirty="0" err="1" smtClean="0"/>
              <a:t>Wirth</a:t>
            </a:r>
            <a:r>
              <a:rPr lang="fr-FR" sz="1100" dirty="0" smtClean="0"/>
              <a:t>. I  have </a:t>
            </a:r>
            <a:r>
              <a:rPr lang="fr-FR" sz="1100" dirty="0" err="1" smtClean="0"/>
              <a:t>shown</a:t>
            </a:r>
            <a:r>
              <a:rPr lang="fr-FR" sz="1100" dirty="0" smtClean="0"/>
              <a:t> </a:t>
            </a:r>
            <a:r>
              <a:rPr lang="fr-FR" sz="1100" dirty="0" err="1" smtClean="0"/>
              <a:t>their</a:t>
            </a:r>
            <a:r>
              <a:rPr lang="fr-FR" sz="1100" dirty="0" smtClean="0"/>
              <a:t> </a:t>
            </a:r>
            <a:r>
              <a:rPr lang="fr-FR" sz="1100" dirty="0" err="1" smtClean="0"/>
              <a:t>results</a:t>
            </a:r>
            <a:r>
              <a:rPr lang="fr-FR" sz="1100" dirty="0" smtClean="0"/>
              <a:t> for 8 </a:t>
            </a:r>
            <a:r>
              <a:rPr lang="fr-FR" sz="1100" dirty="0" err="1" smtClean="0"/>
              <a:t>different</a:t>
            </a:r>
            <a:r>
              <a:rPr lang="fr-FR" sz="1100" dirty="0" smtClean="0"/>
              <a:t> </a:t>
            </a:r>
            <a:r>
              <a:rPr lang="fr-FR" sz="1100" dirty="0" err="1" smtClean="0"/>
              <a:t>algorithms</a:t>
            </a:r>
            <a:r>
              <a:rPr lang="fr-FR" sz="1100" dirty="0" smtClean="0"/>
              <a:t>. </a:t>
            </a:r>
            <a:r>
              <a:rPr lang="fr-FR" sz="1100" dirty="0" err="1" smtClean="0"/>
              <a:t>Then</a:t>
            </a:r>
            <a:r>
              <a:rPr lang="fr-FR" sz="1100" dirty="0" smtClean="0"/>
              <a:t>, </a:t>
            </a:r>
            <a:r>
              <a:rPr lang="fr-FR" sz="1100" dirty="0" smtClean="0"/>
              <a:t>original </a:t>
            </a:r>
            <a:r>
              <a:rPr lang="fr-FR" sz="1100" dirty="0" err="1" smtClean="0"/>
              <a:t>again</a:t>
            </a:r>
            <a:r>
              <a:rPr lang="fr-FR" sz="1100" dirty="0" smtClean="0"/>
              <a:t>, and </a:t>
            </a:r>
            <a:r>
              <a:rPr lang="fr-FR" sz="1100" dirty="0" err="1" smtClean="0"/>
              <a:t>our</a:t>
            </a:r>
            <a:r>
              <a:rPr lang="fr-FR" sz="1100" dirty="0" smtClean="0"/>
              <a:t> </a:t>
            </a:r>
            <a:r>
              <a:rPr lang="fr-FR" sz="1100" dirty="0" err="1" smtClean="0"/>
              <a:t>two</a:t>
            </a:r>
            <a:r>
              <a:rPr lang="fr-FR" sz="1100" dirty="0" smtClean="0"/>
              <a:t> </a:t>
            </a:r>
            <a:r>
              <a:rPr lang="fr-FR" sz="1100" dirty="0" err="1" smtClean="0"/>
              <a:t>results</a:t>
            </a:r>
            <a:r>
              <a:rPr lang="fr-FR" sz="1100" dirty="0" smtClean="0"/>
              <a:t>. </a:t>
            </a:r>
            <a:endParaRPr lang="fr-FR" sz="1100" dirty="0"/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4957583"/>
            <a:ext cx="2850626" cy="1900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796136" cy="4720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ZoneTexte 2"/>
          <p:cNvSpPr txBox="1"/>
          <p:nvPr/>
        </p:nvSpPr>
        <p:spPr>
          <a:xfrm>
            <a:off x="6804248" y="1052736"/>
            <a:ext cx="1872208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Applicability Of White-Balancing Algorithms </a:t>
            </a:r>
            <a:r>
              <a:rPr lang="en-US" sz="1600" dirty="0" smtClean="0"/>
              <a:t>to Restoring </a:t>
            </a:r>
            <a:r>
              <a:rPr lang="en-US" sz="1600" dirty="0"/>
              <a:t>Faded </a:t>
            </a:r>
            <a:r>
              <a:rPr lang="en-US" sz="1600" dirty="0" err="1"/>
              <a:t>Colour</a:t>
            </a:r>
            <a:r>
              <a:rPr lang="en-US" sz="1600" dirty="0"/>
              <a:t> Slides: An </a:t>
            </a:r>
            <a:r>
              <a:rPr lang="en-US" sz="1600" dirty="0" smtClean="0"/>
              <a:t>Empirical </a:t>
            </a:r>
            <a:r>
              <a:rPr lang="fr-FR" sz="1600" dirty="0" err="1" smtClean="0"/>
              <a:t>Evaluation</a:t>
            </a:r>
            <a:r>
              <a:rPr lang="fr-FR" sz="1600" dirty="0" smtClean="0"/>
              <a:t> D. </a:t>
            </a:r>
            <a:r>
              <a:rPr lang="fr-FR" sz="1600" dirty="0" err="1"/>
              <a:t>Nikitenko</a:t>
            </a:r>
            <a:r>
              <a:rPr lang="fr-FR" sz="1600" dirty="0"/>
              <a:t>, </a:t>
            </a:r>
            <a:r>
              <a:rPr lang="fr-FR" sz="1600" dirty="0" smtClean="0"/>
              <a:t>M. </a:t>
            </a:r>
            <a:r>
              <a:rPr lang="fr-FR" sz="1600" dirty="0" err="1" smtClean="0"/>
              <a:t>Wirth</a:t>
            </a:r>
            <a:r>
              <a:rPr lang="fr-FR" sz="1600" dirty="0" smtClean="0"/>
              <a:t>. I  have </a:t>
            </a:r>
            <a:r>
              <a:rPr lang="fr-FR" sz="1600" dirty="0" err="1" smtClean="0"/>
              <a:t>shown</a:t>
            </a:r>
            <a:r>
              <a:rPr lang="fr-FR" sz="1600" dirty="0" smtClean="0"/>
              <a:t> </a:t>
            </a:r>
            <a:r>
              <a:rPr lang="fr-FR" sz="1600" dirty="0" err="1" smtClean="0"/>
              <a:t>their</a:t>
            </a:r>
            <a:r>
              <a:rPr lang="fr-FR" sz="1600" dirty="0" smtClean="0"/>
              <a:t> </a:t>
            </a:r>
            <a:r>
              <a:rPr lang="fr-FR" sz="1600" dirty="0" err="1" smtClean="0"/>
              <a:t>results</a:t>
            </a:r>
            <a:r>
              <a:rPr lang="fr-FR" sz="1600" dirty="0" smtClean="0"/>
              <a:t> for 8 </a:t>
            </a:r>
            <a:r>
              <a:rPr lang="fr-FR" sz="1600" dirty="0" err="1" smtClean="0"/>
              <a:t>different</a:t>
            </a:r>
            <a:r>
              <a:rPr lang="fr-FR" sz="1600" dirty="0" smtClean="0"/>
              <a:t> </a:t>
            </a:r>
            <a:r>
              <a:rPr lang="fr-FR" sz="1600" dirty="0" err="1" smtClean="0"/>
              <a:t>algorithms</a:t>
            </a:r>
            <a:r>
              <a:rPr lang="fr-FR" sz="1600" dirty="0" smtClean="0"/>
              <a:t>. </a:t>
            </a:r>
            <a:r>
              <a:rPr lang="fr-FR" sz="1600" dirty="0" err="1" smtClean="0"/>
              <a:t>Then</a:t>
            </a:r>
            <a:r>
              <a:rPr lang="fr-FR" sz="1600" dirty="0" smtClean="0"/>
              <a:t>, </a:t>
            </a:r>
            <a:r>
              <a:rPr lang="fr-FR" sz="1600" dirty="0" smtClean="0"/>
              <a:t>original </a:t>
            </a:r>
            <a:r>
              <a:rPr lang="fr-FR" sz="1600" dirty="0" err="1" smtClean="0"/>
              <a:t>again</a:t>
            </a:r>
            <a:r>
              <a:rPr lang="fr-FR" sz="1600" dirty="0" smtClean="0"/>
              <a:t>, and </a:t>
            </a:r>
            <a:r>
              <a:rPr lang="fr-FR" sz="1600" dirty="0" err="1" smtClean="0"/>
              <a:t>our</a:t>
            </a:r>
            <a:r>
              <a:rPr lang="fr-FR" sz="1600" dirty="0" smtClean="0"/>
              <a:t> </a:t>
            </a:r>
            <a:r>
              <a:rPr lang="fr-FR" sz="1600" dirty="0" err="1" smtClean="0"/>
              <a:t>two</a:t>
            </a:r>
            <a:r>
              <a:rPr lang="fr-FR" sz="1600" dirty="0" smtClean="0"/>
              <a:t> </a:t>
            </a:r>
            <a:r>
              <a:rPr lang="fr-FR" sz="1600" dirty="0" err="1" smtClean="0"/>
              <a:t>results</a:t>
            </a:r>
            <a:r>
              <a:rPr lang="fr-FR" sz="1600" dirty="0" smtClean="0"/>
              <a:t>. </a:t>
            </a:r>
            <a:endParaRPr lang="fr-FR" sz="16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68" y="4785589"/>
            <a:ext cx="2104793" cy="2072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785589"/>
            <a:ext cx="2083206" cy="2050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6056" y="4785589"/>
            <a:ext cx="2104793" cy="2072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8306643" cy="4941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028997"/>
            <a:ext cx="2658757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832" y="4956989"/>
            <a:ext cx="2793910" cy="1901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84168" y="4956989"/>
            <a:ext cx="2793910" cy="1901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oneTexte 5"/>
          <p:cNvSpPr txBox="1"/>
          <p:nvPr/>
        </p:nvSpPr>
        <p:spPr>
          <a:xfrm>
            <a:off x="6876256" y="3356992"/>
            <a:ext cx="1800200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Applicability Of White-Balancing Algorithms </a:t>
            </a:r>
            <a:r>
              <a:rPr lang="en-US" sz="1100" dirty="0" smtClean="0"/>
              <a:t>to Restoring </a:t>
            </a:r>
            <a:r>
              <a:rPr lang="en-US" sz="1100" dirty="0"/>
              <a:t>Faded </a:t>
            </a:r>
            <a:r>
              <a:rPr lang="en-US" sz="1100" dirty="0" err="1"/>
              <a:t>Colour</a:t>
            </a:r>
            <a:r>
              <a:rPr lang="en-US" sz="1100" dirty="0"/>
              <a:t> Slides: An </a:t>
            </a:r>
            <a:r>
              <a:rPr lang="en-US" sz="1100" dirty="0" smtClean="0"/>
              <a:t>Empirical </a:t>
            </a:r>
            <a:r>
              <a:rPr lang="fr-FR" sz="1100" dirty="0" err="1" smtClean="0"/>
              <a:t>Evaluation</a:t>
            </a:r>
            <a:r>
              <a:rPr lang="fr-FR" sz="1100" dirty="0" smtClean="0"/>
              <a:t> D. </a:t>
            </a:r>
            <a:r>
              <a:rPr lang="fr-FR" sz="1100" dirty="0" err="1"/>
              <a:t>Nikitenko</a:t>
            </a:r>
            <a:r>
              <a:rPr lang="fr-FR" sz="1100" dirty="0"/>
              <a:t>, </a:t>
            </a:r>
            <a:r>
              <a:rPr lang="fr-FR" sz="1100" dirty="0" smtClean="0"/>
              <a:t>M. </a:t>
            </a:r>
            <a:r>
              <a:rPr lang="fr-FR" sz="1100" dirty="0" err="1" smtClean="0"/>
              <a:t>Wirth</a:t>
            </a:r>
            <a:r>
              <a:rPr lang="fr-FR" sz="1100" dirty="0" smtClean="0"/>
              <a:t>. I  have </a:t>
            </a:r>
            <a:r>
              <a:rPr lang="fr-FR" sz="1100" dirty="0" err="1" smtClean="0"/>
              <a:t>shown</a:t>
            </a:r>
            <a:r>
              <a:rPr lang="fr-FR" sz="1100" dirty="0" smtClean="0"/>
              <a:t> </a:t>
            </a:r>
            <a:r>
              <a:rPr lang="fr-FR" sz="1100" dirty="0" err="1" smtClean="0"/>
              <a:t>their</a:t>
            </a:r>
            <a:r>
              <a:rPr lang="fr-FR" sz="1100" dirty="0" smtClean="0"/>
              <a:t> </a:t>
            </a:r>
            <a:r>
              <a:rPr lang="fr-FR" sz="1100" dirty="0" err="1" smtClean="0"/>
              <a:t>results</a:t>
            </a:r>
            <a:r>
              <a:rPr lang="fr-FR" sz="1100" dirty="0" smtClean="0"/>
              <a:t> for 8 </a:t>
            </a:r>
            <a:r>
              <a:rPr lang="fr-FR" sz="1100" dirty="0" err="1" smtClean="0"/>
              <a:t>different</a:t>
            </a:r>
            <a:r>
              <a:rPr lang="fr-FR" sz="1100" dirty="0" smtClean="0"/>
              <a:t> </a:t>
            </a:r>
            <a:r>
              <a:rPr lang="fr-FR" sz="1100" dirty="0" err="1" smtClean="0"/>
              <a:t>algorithms</a:t>
            </a:r>
            <a:r>
              <a:rPr lang="fr-FR" sz="1100" dirty="0" smtClean="0"/>
              <a:t>. </a:t>
            </a:r>
            <a:r>
              <a:rPr lang="fr-FR" sz="1100" dirty="0" err="1" smtClean="0"/>
              <a:t>Then</a:t>
            </a:r>
            <a:r>
              <a:rPr lang="fr-FR" sz="1100" dirty="0" smtClean="0"/>
              <a:t>, </a:t>
            </a:r>
            <a:r>
              <a:rPr lang="fr-FR" sz="1100" dirty="0" smtClean="0"/>
              <a:t>original </a:t>
            </a:r>
            <a:r>
              <a:rPr lang="fr-FR" sz="1100" dirty="0" err="1" smtClean="0"/>
              <a:t>again</a:t>
            </a:r>
            <a:r>
              <a:rPr lang="fr-FR" sz="1100" dirty="0" smtClean="0"/>
              <a:t>, and </a:t>
            </a:r>
            <a:r>
              <a:rPr lang="fr-FR" sz="1100" dirty="0" err="1" smtClean="0"/>
              <a:t>our</a:t>
            </a:r>
            <a:r>
              <a:rPr lang="fr-FR" sz="1100" dirty="0" smtClean="0"/>
              <a:t> </a:t>
            </a:r>
            <a:r>
              <a:rPr lang="fr-FR" sz="1100" dirty="0" err="1" smtClean="0"/>
              <a:t>two</a:t>
            </a:r>
            <a:r>
              <a:rPr lang="fr-FR" sz="1100" dirty="0" smtClean="0"/>
              <a:t> </a:t>
            </a:r>
            <a:r>
              <a:rPr lang="fr-FR" sz="1100" dirty="0" err="1" smtClean="0"/>
              <a:t>results</a:t>
            </a:r>
            <a:r>
              <a:rPr lang="fr-FR" sz="1100" dirty="0" smtClean="0"/>
              <a:t>. </a:t>
            </a:r>
            <a:endParaRPr lang="fr-FR" sz="11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8532440" cy="5015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ZoneTexte 2"/>
          <p:cNvSpPr txBox="1"/>
          <p:nvPr/>
        </p:nvSpPr>
        <p:spPr>
          <a:xfrm>
            <a:off x="7092280" y="3429000"/>
            <a:ext cx="1800200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Applicability Of White-Balancing Algorithms </a:t>
            </a:r>
            <a:r>
              <a:rPr lang="en-US" sz="1100" dirty="0" smtClean="0"/>
              <a:t>to Restoring </a:t>
            </a:r>
            <a:r>
              <a:rPr lang="en-US" sz="1100" dirty="0"/>
              <a:t>Faded </a:t>
            </a:r>
            <a:r>
              <a:rPr lang="en-US" sz="1100" dirty="0" err="1"/>
              <a:t>Colour</a:t>
            </a:r>
            <a:r>
              <a:rPr lang="en-US" sz="1100" dirty="0"/>
              <a:t> Slides: An </a:t>
            </a:r>
            <a:r>
              <a:rPr lang="en-US" sz="1100" dirty="0" smtClean="0"/>
              <a:t>Empirical </a:t>
            </a:r>
            <a:r>
              <a:rPr lang="fr-FR" sz="1100" dirty="0" err="1" smtClean="0"/>
              <a:t>Evaluation</a:t>
            </a:r>
            <a:r>
              <a:rPr lang="fr-FR" sz="1100" dirty="0" smtClean="0"/>
              <a:t> D. </a:t>
            </a:r>
            <a:r>
              <a:rPr lang="fr-FR" sz="1100" dirty="0" err="1"/>
              <a:t>Nikitenko</a:t>
            </a:r>
            <a:r>
              <a:rPr lang="fr-FR" sz="1100" dirty="0"/>
              <a:t>, </a:t>
            </a:r>
            <a:r>
              <a:rPr lang="fr-FR" sz="1100" dirty="0" smtClean="0"/>
              <a:t>M. </a:t>
            </a:r>
            <a:r>
              <a:rPr lang="fr-FR" sz="1100" dirty="0" err="1" smtClean="0"/>
              <a:t>Wirth</a:t>
            </a:r>
            <a:r>
              <a:rPr lang="fr-FR" sz="1100" dirty="0" smtClean="0"/>
              <a:t>. I  have </a:t>
            </a:r>
            <a:r>
              <a:rPr lang="fr-FR" sz="1100" dirty="0" err="1" smtClean="0"/>
              <a:t>shown</a:t>
            </a:r>
            <a:r>
              <a:rPr lang="fr-FR" sz="1100" dirty="0" smtClean="0"/>
              <a:t> </a:t>
            </a:r>
            <a:r>
              <a:rPr lang="fr-FR" sz="1100" dirty="0" err="1" smtClean="0"/>
              <a:t>their</a:t>
            </a:r>
            <a:r>
              <a:rPr lang="fr-FR" sz="1100" dirty="0" smtClean="0"/>
              <a:t> </a:t>
            </a:r>
            <a:r>
              <a:rPr lang="fr-FR" sz="1100" dirty="0" err="1" smtClean="0"/>
              <a:t>results</a:t>
            </a:r>
            <a:r>
              <a:rPr lang="fr-FR" sz="1100" dirty="0" smtClean="0"/>
              <a:t> for 8 </a:t>
            </a:r>
            <a:r>
              <a:rPr lang="fr-FR" sz="1100" dirty="0" err="1" smtClean="0"/>
              <a:t>different</a:t>
            </a:r>
            <a:r>
              <a:rPr lang="fr-FR" sz="1100" dirty="0" smtClean="0"/>
              <a:t> </a:t>
            </a:r>
            <a:r>
              <a:rPr lang="fr-FR" sz="1100" dirty="0" err="1" smtClean="0"/>
              <a:t>algorithms</a:t>
            </a:r>
            <a:r>
              <a:rPr lang="fr-FR" sz="1100" dirty="0" smtClean="0"/>
              <a:t>. </a:t>
            </a:r>
            <a:r>
              <a:rPr lang="fr-FR" sz="1100" dirty="0" err="1" smtClean="0"/>
              <a:t>Then</a:t>
            </a:r>
            <a:r>
              <a:rPr lang="fr-FR" sz="1100" dirty="0" smtClean="0"/>
              <a:t>, </a:t>
            </a:r>
            <a:r>
              <a:rPr lang="fr-FR" sz="1100" dirty="0" smtClean="0"/>
              <a:t>original </a:t>
            </a:r>
            <a:r>
              <a:rPr lang="fr-FR" sz="1100" dirty="0" err="1" smtClean="0"/>
              <a:t>again</a:t>
            </a:r>
            <a:r>
              <a:rPr lang="fr-FR" sz="1100" dirty="0" smtClean="0"/>
              <a:t>, and </a:t>
            </a:r>
            <a:r>
              <a:rPr lang="fr-FR" sz="1100" dirty="0" err="1" smtClean="0"/>
              <a:t>our</a:t>
            </a:r>
            <a:r>
              <a:rPr lang="fr-FR" sz="1100" dirty="0" smtClean="0"/>
              <a:t> </a:t>
            </a:r>
            <a:r>
              <a:rPr lang="fr-FR" sz="1100" dirty="0" err="1" smtClean="0"/>
              <a:t>two</a:t>
            </a:r>
            <a:r>
              <a:rPr lang="fr-FR" sz="1100" dirty="0" smtClean="0"/>
              <a:t> </a:t>
            </a:r>
            <a:r>
              <a:rPr lang="fr-FR" sz="1100" dirty="0" err="1" smtClean="0"/>
              <a:t>results</a:t>
            </a:r>
            <a:r>
              <a:rPr lang="fr-FR" sz="1100" dirty="0" smtClean="0"/>
              <a:t>. </a:t>
            </a:r>
            <a:endParaRPr lang="fr-FR" sz="1100" dirty="0"/>
          </a:p>
        </p:txBody>
      </p:sp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014595"/>
            <a:ext cx="2779509" cy="1843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832" y="4985792"/>
            <a:ext cx="2808312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2160" y="4985792"/>
            <a:ext cx="2808312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2790825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188640"/>
            <a:ext cx="2809875" cy="201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8184" y="188640"/>
            <a:ext cx="2809875" cy="201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251520" y="5805264"/>
            <a:ext cx="88924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Perceptual approach for unsupervised digital color </a:t>
            </a:r>
            <a:r>
              <a:rPr lang="en-US" b="1" dirty="0" smtClean="0"/>
              <a:t>restoration </a:t>
            </a:r>
            <a:r>
              <a:rPr lang="fr-FR" b="1" dirty="0" smtClean="0"/>
              <a:t>of </a:t>
            </a:r>
            <a:r>
              <a:rPr lang="fr-FR" b="1" dirty="0" err="1"/>
              <a:t>cinematographic</a:t>
            </a:r>
            <a:r>
              <a:rPr lang="fr-FR" b="1" dirty="0"/>
              <a:t> archives</a:t>
            </a:r>
          </a:p>
          <a:p>
            <a:r>
              <a:rPr lang="it-IT" dirty="0"/>
              <a:t>Majed </a:t>
            </a:r>
            <a:r>
              <a:rPr lang="it-IT" dirty="0" smtClean="0"/>
              <a:t>Chambah, </a:t>
            </a:r>
            <a:r>
              <a:rPr lang="it-IT" dirty="0"/>
              <a:t>Alessandro </a:t>
            </a:r>
            <a:r>
              <a:rPr lang="it-IT" dirty="0" smtClean="0"/>
              <a:t>Rizzi, </a:t>
            </a:r>
            <a:r>
              <a:rPr lang="it-IT" dirty="0"/>
              <a:t>Carlo </a:t>
            </a:r>
            <a:r>
              <a:rPr lang="it-IT" dirty="0" smtClean="0"/>
              <a:t>Gatta, </a:t>
            </a:r>
            <a:r>
              <a:rPr lang="fr-FR" dirty="0" smtClean="0"/>
              <a:t>Bernard </a:t>
            </a:r>
            <a:r>
              <a:rPr lang="fr-FR" dirty="0" err="1" smtClean="0"/>
              <a:t>Besserer</a:t>
            </a:r>
            <a:r>
              <a:rPr lang="fr-FR" dirty="0" smtClean="0"/>
              <a:t>, </a:t>
            </a:r>
            <a:r>
              <a:rPr lang="fr-FR" dirty="0" err="1"/>
              <a:t>Daniele</a:t>
            </a:r>
            <a:r>
              <a:rPr lang="fr-FR" dirty="0"/>
              <a:t> </a:t>
            </a:r>
            <a:r>
              <a:rPr lang="fr-FR" dirty="0" smtClean="0"/>
              <a:t>Marini</a:t>
            </a:r>
          </a:p>
          <a:p>
            <a:r>
              <a:rPr lang="fr-FR" dirty="0" smtClean="0"/>
              <a:t>(</a:t>
            </a:r>
            <a:r>
              <a:rPr lang="fr-FR" dirty="0" err="1" smtClean="0"/>
              <a:t>They</a:t>
            </a:r>
            <a:r>
              <a:rPr lang="fr-FR" dirty="0" smtClean="0"/>
              <a:t> use ACE =</a:t>
            </a:r>
            <a:r>
              <a:rPr lang="fr-FR" dirty="0" err="1" smtClean="0"/>
              <a:t>Automatic</a:t>
            </a:r>
            <a:r>
              <a:rPr lang="fr-FR" dirty="0" smtClean="0"/>
              <a:t> </a:t>
            </a:r>
            <a:r>
              <a:rPr lang="fr-FR" dirty="0" err="1" smtClean="0"/>
              <a:t>Color</a:t>
            </a:r>
            <a:r>
              <a:rPr lang="fr-FR" dirty="0" smtClean="0"/>
              <a:t> </a:t>
            </a:r>
            <a:r>
              <a:rPr lang="fr-FR" dirty="0" err="1" smtClean="0"/>
              <a:t>Equalization</a:t>
            </a:r>
            <a:r>
              <a:rPr lang="fr-FR" dirty="0" smtClean="0"/>
              <a:t>) </a:t>
            </a:r>
            <a:endParaRPr lang="fr-FR" dirty="0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76588" y="2428875"/>
            <a:ext cx="2790825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ZoneTexte 9"/>
          <p:cNvSpPr txBox="1"/>
          <p:nvPr/>
        </p:nvSpPr>
        <p:spPr>
          <a:xfrm>
            <a:off x="299143" y="4797152"/>
            <a:ext cx="884485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Original, </a:t>
            </a:r>
            <a:r>
              <a:rPr lang="fr-FR" dirty="0" err="1" smtClean="0"/>
              <a:t>our</a:t>
            </a:r>
            <a:r>
              <a:rPr lang="fr-FR" dirty="0" smtClean="0"/>
              <a:t> </a:t>
            </a:r>
            <a:r>
              <a:rPr lang="fr-FR" dirty="0" err="1" smtClean="0"/>
              <a:t>two</a:t>
            </a:r>
            <a:r>
              <a:rPr lang="fr-FR" dirty="0" smtClean="0"/>
              <a:t> </a:t>
            </a:r>
            <a:r>
              <a:rPr lang="fr-FR" dirty="0" err="1" smtClean="0"/>
              <a:t>results</a:t>
            </a:r>
            <a:r>
              <a:rPr lang="fr-FR" dirty="0" smtClean="0"/>
              <a:t>, </a:t>
            </a:r>
            <a:r>
              <a:rPr lang="fr-FR" dirty="0" err="1" smtClean="0"/>
              <a:t>followed</a:t>
            </a:r>
            <a:r>
              <a:rPr lang="fr-FR" dirty="0" smtClean="0"/>
              <a:t> by the best ACE </a:t>
            </a:r>
            <a:r>
              <a:rPr lang="fr-FR" dirty="0" err="1" smtClean="0"/>
              <a:t>result</a:t>
            </a:r>
            <a:r>
              <a:rPr lang="fr-FR" dirty="0" smtClean="0"/>
              <a:t>. ACE </a:t>
            </a:r>
            <a:r>
              <a:rPr lang="fr-FR" dirty="0" err="1" smtClean="0"/>
              <a:t>is</a:t>
            </a:r>
            <a:r>
              <a:rPr lang="fr-FR" dirty="0" smtClean="0"/>
              <a:t> a </a:t>
            </a:r>
            <a:r>
              <a:rPr lang="fr-FR" dirty="0" err="1" smtClean="0"/>
              <a:t>very</a:t>
            </a:r>
            <a:r>
              <a:rPr lang="fr-FR" dirty="0" smtClean="0"/>
              <a:t> </a:t>
            </a:r>
            <a:r>
              <a:rPr lang="fr-FR" dirty="0" err="1" smtClean="0"/>
              <a:t>complicated</a:t>
            </a:r>
            <a:r>
              <a:rPr lang="fr-FR" dirty="0" smtClean="0"/>
              <a:t> </a:t>
            </a:r>
            <a:r>
              <a:rPr lang="fr-FR" dirty="0" err="1" smtClean="0"/>
              <a:t>method</a:t>
            </a:r>
            <a:r>
              <a:rPr lang="fr-FR" dirty="0" smtClean="0"/>
              <a:t> </a:t>
            </a:r>
          </a:p>
          <a:p>
            <a:r>
              <a:rPr lang="fr-FR" dirty="0" smtClean="0"/>
              <a:t>and </a:t>
            </a:r>
            <a:r>
              <a:rPr lang="fr-FR" dirty="0" err="1" smtClean="0"/>
              <a:t>they</a:t>
            </a:r>
            <a:r>
              <a:rPr lang="fr-FR" dirty="0" smtClean="0"/>
              <a:t> show </a:t>
            </a:r>
            <a:r>
              <a:rPr lang="fr-FR" dirty="0" err="1" smtClean="0"/>
              <a:t>many</a:t>
            </a:r>
            <a:r>
              <a:rPr lang="fr-FR" dirty="0" smtClean="0"/>
              <a:t> </a:t>
            </a:r>
            <a:r>
              <a:rPr lang="fr-FR" dirty="0" err="1" smtClean="0"/>
              <a:t>steps</a:t>
            </a:r>
            <a:r>
              <a:rPr lang="fr-FR" dirty="0" smtClean="0"/>
              <a:t> of </a:t>
            </a:r>
            <a:r>
              <a:rPr lang="fr-FR" dirty="0" err="1" smtClean="0"/>
              <a:t>it</a:t>
            </a:r>
            <a:r>
              <a:rPr lang="fr-FR" dirty="0" smtClean="0"/>
              <a:t>  in the </a:t>
            </a:r>
            <a:r>
              <a:rPr lang="fr-FR" dirty="0" err="1" smtClean="0"/>
              <a:t>paper</a:t>
            </a:r>
            <a:r>
              <a:rPr lang="fr-FR" dirty="0" smtClean="0"/>
              <a:t>. Our first </a:t>
            </a:r>
            <a:r>
              <a:rPr lang="fr-FR" dirty="0" err="1" smtClean="0"/>
              <a:t>result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very</a:t>
            </a:r>
            <a:r>
              <a:rPr lang="fr-FR" dirty="0" smtClean="0"/>
              <a:t> comparable. Our second </a:t>
            </a:r>
          </a:p>
          <a:p>
            <a:r>
              <a:rPr lang="fr-FR" dirty="0" smtClean="0"/>
              <a:t>one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actually</a:t>
            </a:r>
            <a:r>
              <a:rPr lang="fr-FR" dirty="0" smtClean="0"/>
              <a:t> more </a:t>
            </a:r>
            <a:r>
              <a:rPr lang="fr-FR" dirty="0" err="1" smtClean="0"/>
              <a:t>colorful</a:t>
            </a:r>
            <a:r>
              <a:rPr lang="fr-FR" dirty="0" smtClean="0"/>
              <a:t>. </a:t>
            </a:r>
            <a:endParaRPr lang="fr-FR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8032" y="404664"/>
            <a:ext cx="3200400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404664"/>
            <a:ext cx="3219450" cy="16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2204864"/>
            <a:ext cx="3219450" cy="16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251520" y="5805264"/>
            <a:ext cx="88924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Perceptual approach for unsupervised digital color </a:t>
            </a:r>
            <a:r>
              <a:rPr lang="en-US" b="1" dirty="0" smtClean="0"/>
              <a:t>restoration </a:t>
            </a:r>
            <a:r>
              <a:rPr lang="fr-FR" b="1" dirty="0" smtClean="0"/>
              <a:t>of </a:t>
            </a:r>
            <a:r>
              <a:rPr lang="fr-FR" b="1" dirty="0" err="1"/>
              <a:t>cinematographic</a:t>
            </a:r>
            <a:r>
              <a:rPr lang="fr-FR" b="1" dirty="0"/>
              <a:t> archives</a:t>
            </a:r>
          </a:p>
          <a:p>
            <a:r>
              <a:rPr lang="it-IT" dirty="0"/>
              <a:t>Majed </a:t>
            </a:r>
            <a:r>
              <a:rPr lang="it-IT" dirty="0" smtClean="0"/>
              <a:t>Chambah, </a:t>
            </a:r>
            <a:r>
              <a:rPr lang="it-IT" dirty="0"/>
              <a:t>Alessandro </a:t>
            </a:r>
            <a:r>
              <a:rPr lang="it-IT" dirty="0" smtClean="0"/>
              <a:t>Rizzi, </a:t>
            </a:r>
            <a:r>
              <a:rPr lang="it-IT" dirty="0"/>
              <a:t>Carlo </a:t>
            </a:r>
            <a:r>
              <a:rPr lang="it-IT" dirty="0" smtClean="0"/>
              <a:t>Gatta, </a:t>
            </a:r>
            <a:r>
              <a:rPr lang="fr-FR" dirty="0" smtClean="0"/>
              <a:t>Bernard </a:t>
            </a:r>
            <a:r>
              <a:rPr lang="fr-FR" dirty="0" err="1" smtClean="0"/>
              <a:t>Besserer</a:t>
            </a:r>
            <a:r>
              <a:rPr lang="fr-FR" dirty="0" smtClean="0"/>
              <a:t>, </a:t>
            </a:r>
            <a:r>
              <a:rPr lang="fr-FR" dirty="0" err="1"/>
              <a:t>Daniele</a:t>
            </a:r>
            <a:r>
              <a:rPr lang="fr-FR" dirty="0"/>
              <a:t> </a:t>
            </a:r>
            <a:r>
              <a:rPr lang="fr-FR" dirty="0" smtClean="0"/>
              <a:t>Marini</a:t>
            </a:r>
          </a:p>
          <a:p>
            <a:r>
              <a:rPr lang="fr-FR" dirty="0" smtClean="0"/>
              <a:t>(</a:t>
            </a:r>
            <a:r>
              <a:rPr lang="fr-FR" dirty="0" err="1" smtClean="0"/>
              <a:t>They</a:t>
            </a:r>
            <a:r>
              <a:rPr lang="fr-FR" dirty="0" smtClean="0"/>
              <a:t> use ACE =</a:t>
            </a:r>
            <a:r>
              <a:rPr lang="fr-FR" dirty="0" err="1" smtClean="0"/>
              <a:t>Automatic</a:t>
            </a:r>
            <a:r>
              <a:rPr lang="fr-FR" dirty="0" smtClean="0"/>
              <a:t> </a:t>
            </a:r>
            <a:r>
              <a:rPr lang="fr-FR" dirty="0" err="1" smtClean="0"/>
              <a:t>Color</a:t>
            </a:r>
            <a:r>
              <a:rPr lang="fr-FR" dirty="0" smtClean="0"/>
              <a:t> </a:t>
            </a:r>
            <a:r>
              <a:rPr lang="fr-FR" dirty="0" err="1" smtClean="0"/>
              <a:t>Equalization</a:t>
            </a:r>
            <a:r>
              <a:rPr lang="fr-FR" dirty="0" smtClean="0"/>
              <a:t>) 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0" y="5013176"/>
            <a:ext cx="8964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Original, </a:t>
            </a:r>
            <a:r>
              <a:rPr lang="fr-FR" dirty="0" err="1" smtClean="0"/>
              <a:t>our</a:t>
            </a:r>
            <a:r>
              <a:rPr lang="fr-FR" dirty="0" smtClean="0"/>
              <a:t> </a:t>
            </a:r>
            <a:r>
              <a:rPr lang="fr-FR" dirty="0" err="1" smtClean="0"/>
              <a:t>two</a:t>
            </a:r>
            <a:r>
              <a:rPr lang="fr-FR" dirty="0" smtClean="0"/>
              <a:t> first </a:t>
            </a:r>
            <a:r>
              <a:rPr lang="fr-FR" dirty="0" err="1" smtClean="0"/>
              <a:t>results</a:t>
            </a:r>
            <a:r>
              <a:rPr lang="fr-FR" dirty="0" smtClean="0"/>
              <a:t>, </a:t>
            </a:r>
            <a:r>
              <a:rPr lang="fr-FR" dirty="0" err="1" smtClean="0"/>
              <a:t>followed</a:t>
            </a:r>
            <a:r>
              <a:rPr lang="fr-FR" dirty="0" smtClean="0"/>
              <a:t> by the best ACE </a:t>
            </a:r>
            <a:r>
              <a:rPr lang="fr-FR" dirty="0" err="1" smtClean="0"/>
              <a:t>result</a:t>
            </a:r>
            <a:r>
              <a:rPr lang="fr-FR" dirty="0" smtClean="0"/>
              <a:t>. ACE </a:t>
            </a:r>
            <a:r>
              <a:rPr lang="fr-FR" dirty="0" err="1" smtClean="0"/>
              <a:t>is</a:t>
            </a:r>
            <a:r>
              <a:rPr lang="fr-FR" dirty="0" smtClean="0"/>
              <a:t> a </a:t>
            </a:r>
            <a:r>
              <a:rPr lang="fr-FR" dirty="0" err="1" smtClean="0"/>
              <a:t>very</a:t>
            </a:r>
            <a:r>
              <a:rPr lang="fr-FR" dirty="0" smtClean="0"/>
              <a:t> </a:t>
            </a:r>
            <a:r>
              <a:rPr lang="fr-FR" dirty="0" err="1" smtClean="0"/>
              <a:t>complicated</a:t>
            </a:r>
            <a:r>
              <a:rPr lang="fr-FR" dirty="0" smtClean="0"/>
              <a:t> </a:t>
            </a:r>
            <a:r>
              <a:rPr lang="fr-FR" dirty="0" err="1" smtClean="0"/>
              <a:t>method</a:t>
            </a:r>
            <a:r>
              <a:rPr lang="fr-FR" dirty="0" smtClean="0"/>
              <a:t> and </a:t>
            </a:r>
            <a:r>
              <a:rPr lang="fr-FR" dirty="0" err="1" smtClean="0"/>
              <a:t>they</a:t>
            </a:r>
            <a:r>
              <a:rPr lang="fr-FR" dirty="0" smtClean="0"/>
              <a:t> show </a:t>
            </a:r>
            <a:r>
              <a:rPr lang="fr-FR" dirty="0" err="1" smtClean="0"/>
              <a:t>many</a:t>
            </a:r>
            <a:r>
              <a:rPr lang="fr-FR" dirty="0" smtClean="0"/>
              <a:t> </a:t>
            </a:r>
            <a:r>
              <a:rPr lang="fr-FR" dirty="0" err="1" smtClean="0"/>
              <a:t>steps</a:t>
            </a:r>
            <a:r>
              <a:rPr lang="fr-FR" dirty="0" smtClean="0"/>
              <a:t> of </a:t>
            </a:r>
            <a:r>
              <a:rPr lang="fr-FR" dirty="0" err="1" smtClean="0"/>
              <a:t>it</a:t>
            </a:r>
            <a:r>
              <a:rPr lang="fr-FR" dirty="0" smtClean="0"/>
              <a:t>  in the </a:t>
            </a:r>
            <a:r>
              <a:rPr lang="fr-FR" dirty="0" err="1" smtClean="0"/>
              <a:t>paper</a:t>
            </a:r>
            <a:r>
              <a:rPr lang="fr-FR" dirty="0" smtClean="0"/>
              <a:t>. Our </a:t>
            </a:r>
            <a:r>
              <a:rPr lang="fr-FR" dirty="0" err="1" smtClean="0"/>
              <a:t>results</a:t>
            </a:r>
            <a:r>
              <a:rPr lang="fr-FR" dirty="0" smtClean="0"/>
              <a:t> are </a:t>
            </a:r>
            <a:r>
              <a:rPr lang="fr-FR" dirty="0" err="1" smtClean="0"/>
              <a:t>obviously</a:t>
            </a:r>
            <a:r>
              <a:rPr lang="fr-FR" dirty="0" smtClean="0"/>
              <a:t> </a:t>
            </a:r>
            <a:r>
              <a:rPr lang="fr-FR" dirty="0" err="1" smtClean="0"/>
              <a:t>better</a:t>
            </a:r>
            <a:r>
              <a:rPr lang="fr-FR" dirty="0" smtClean="0"/>
              <a:t>. </a:t>
            </a:r>
            <a:endParaRPr lang="fr-F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11960" y="2204864"/>
            <a:ext cx="3200400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017" y="404664"/>
            <a:ext cx="2183533" cy="31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0" y="6093296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Virtual Restoration of Ancient Chinese </a:t>
            </a:r>
            <a:r>
              <a:rPr lang="en-US" dirty="0" smtClean="0"/>
              <a:t>Paintings Using </a:t>
            </a:r>
            <a:r>
              <a:rPr lang="en-US" dirty="0"/>
              <a:t>Color Contrast Enhancement and</a:t>
            </a:r>
          </a:p>
          <a:p>
            <a:r>
              <a:rPr lang="fr-FR" dirty="0" err="1"/>
              <a:t>Lacuna</a:t>
            </a:r>
            <a:r>
              <a:rPr lang="fr-FR" dirty="0"/>
              <a:t> Texture </a:t>
            </a:r>
            <a:r>
              <a:rPr lang="fr-FR" dirty="0" err="1" smtClean="0"/>
              <a:t>Synthesis</a:t>
            </a:r>
            <a:r>
              <a:rPr lang="fr-FR" dirty="0" smtClean="0"/>
              <a:t> </a:t>
            </a:r>
            <a:r>
              <a:rPr lang="en-US" dirty="0" err="1" smtClean="0"/>
              <a:t>Soo</a:t>
            </a:r>
            <a:r>
              <a:rPr lang="en-US" dirty="0" smtClean="0"/>
              <a:t>-Chang </a:t>
            </a:r>
            <a:r>
              <a:rPr lang="en-US" dirty="0"/>
              <a:t>Pei</a:t>
            </a:r>
            <a:r>
              <a:rPr lang="en-US" i="1" dirty="0"/>
              <a:t>, Fellow, IEEE, Yi-Chong </a:t>
            </a:r>
            <a:r>
              <a:rPr lang="en-US" i="1" dirty="0" err="1"/>
              <a:t>Zeng</a:t>
            </a:r>
            <a:r>
              <a:rPr lang="en-US" i="1" dirty="0"/>
              <a:t>, and </a:t>
            </a:r>
            <a:r>
              <a:rPr lang="en-US" i="1" dirty="0" err="1"/>
              <a:t>Ching-Hua</a:t>
            </a:r>
            <a:r>
              <a:rPr lang="en-US" i="1" dirty="0"/>
              <a:t> Chang</a:t>
            </a:r>
            <a:endParaRPr lang="fr-FR" dirty="0"/>
          </a:p>
        </p:txBody>
      </p:sp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404664"/>
            <a:ext cx="2186557" cy="3106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404664"/>
            <a:ext cx="2195736" cy="311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04248" y="404664"/>
            <a:ext cx="2195736" cy="3114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ZoneTexte 11"/>
          <p:cNvSpPr txBox="1"/>
          <p:nvPr/>
        </p:nvSpPr>
        <p:spPr>
          <a:xfrm>
            <a:off x="323528" y="5013176"/>
            <a:ext cx="51495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Original, </a:t>
            </a:r>
            <a:r>
              <a:rPr lang="fr-FR" dirty="0" err="1" smtClean="0"/>
              <a:t>our</a:t>
            </a:r>
            <a:r>
              <a:rPr lang="fr-FR" dirty="0" smtClean="0"/>
              <a:t> </a:t>
            </a:r>
            <a:r>
              <a:rPr lang="fr-FR" dirty="0" err="1" smtClean="0"/>
              <a:t>two</a:t>
            </a:r>
            <a:r>
              <a:rPr lang="fr-FR" dirty="0" smtClean="0"/>
              <a:t> first </a:t>
            </a:r>
            <a:r>
              <a:rPr lang="fr-FR" dirty="0" err="1" smtClean="0"/>
              <a:t>results</a:t>
            </a:r>
            <a:r>
              <a:rPr lang="fr-FR" dirty="0" smtClean="0"/>
              <a:t>, </a:t>
            </a:r>
            <a:r>
              <a:rPr lang="fr-FR" dirty="0" err="1" smtClean="0"/>
              <a:t>followed</a:t>
            </a:r>
            <a:r>
              <a:rPr lang="fr-FR" dirty="0" smtClean="0"/>
              <a:t> by </a:t>
            </a:r>
            <a:r>
              <a:rPr lang="fr-FR" dirty="0" err="1" smtClean="0"/>
              <a:t>their</a:t>
            </a:r>
            <a:r>
              <a:rPr lang="fr-FR" dirty="0" smtClean="0"/>
              <a:t> </a:t>
            </a:r>
            <a:r>
              <a:rPr lang="fr-FR" dirty="0" err="1" smtClean="0"/>
              <a:t>result</a:t>
            </a:r>
            <a:endParaRPr lang="fr-FR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331956" cy="1587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6516216" y="404664"/>
            <a:ext cx="194421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Virtual Restoration of Ancient Chinese </a:t>
            </a:r>
            <a:r>
              <a:rPr lang="en-US" sz="1200" dirty="0" smtClean="0"/>
              <a:t>Paintings Using </a:t>
            </a:r>
            <a:r>
              <a:rPr lang="en-US" sz="1200" dirty="0"/>
              <a:t>Color Contrast Enhancement </a:t>
            </a:r>
            <a:r>
              <a:rPr lang="en-US" sz="1200" dirty="0" smtClean="0"/>
              <a:t>and </a:t>
            </a:r>
            <a:r>
              <a:rPr lang="fr-FR" sz="1200" dirty="0" err="1" smtClean="0"/>
              <a:t>Lacuna</a:t>
            </a:r>
            <a:r>
              <a:rPr lang="fr-FR" sz="1200" dirty="0" smtClean="0"/>
              <a:t> </a:t>
            </a:r>
            <a:r>
              <a:rPr lang="fr-FR" sz="1200" dirty="0"/>
              <a:t>Texture </a:t>
            </a:r>
            <a:r>
              <a:rPr lang="fr-FR" sz="1200" dirty="0" err="1" smtClean="0"/>
              <a:t>Synthesis</a:t>
            </a:r>
            <a:r>
              <a:rPr lang="fr-FR" sz="1200" dirty="0" smtClean="0"/>
              <a:t> </a:t>
            </a:r>
            <a:r>
              <a:rPr lang="en-US" sz="1200" dirty="0" err="1" smtClean="0"/>
              <a:t>Soo</a:t>
            </a:r>
            <a:r>
              <a:rPr lang="en-US" sz="1200" dirty="0" smtClean="0"/>
              <a:t>-Chang </a:t>
            </a:r>
            <a:r>
              <a:rPr lang="en-US" sz="1200" dirty="0"/>
              <a:t>Pei</a:t>
            </a:r>
            <a:r>
              <a:rPr lang="en-US" sz="1200" i="1" dirty="0"/>
              <a:t>, Fellow, IEEE, Yi-Chong </a:t>
            </a:r>
            <a:r>
              <a:rPr lang="en-US" sz="1200" i="1" dirty="0" err="1"/>
              <a:t>Zeng</a:t>
            </a:r>
            <a:r>
              <a:rPr lang="en-US" sz="1200" i="1" dirty="0"/>
              <a:t>, and </a:t>
            </a:r>
            <a:r>
              <a:rPr lang="en-US" sz="1200" i="1" dirty="0" err="1"/>
              <a:t>Ching-Hua</a:t>
            </a:r>
            <a:r>
              <a:rPr lang="en-US" sz="1200" i="1" dirty="0"/>
              <a:t> </a:t>
            </a:r>
            <a:r>
              <a:rPr lang="en-US" sz="1200" i="1" dirty="0" smtClean="0"/>
              <a:t>Chang </a:t>
            </a:r>
            <a:r>
              <a:rPr lang="fr-FR" sz="1200" b="1" dirty="0" err="1" smtClean="0"/>
              <a:t>Color</a:t>
            </a:r>
            <a:r>
              <a:rPr lang="fr-FR" sz="1200" b="1" dirty="0" smtClean="0"/>
              <a:t> </a:t>
            </a:r>
            <a:r>
              <a:rPr lang="fr-FR" sz="1200" b="1" dirty="0" err="1" smtClean="0"/>
              <a:t>contrast</a:t>
            </a:r>
            <a:r>
              <a:rPr lang="fr-FR" sz="1200" b="1" dirty="0" smtClean="0"/>
              <a:t> </a:t>
            </a:r>
            <a:r>
              <a:rPr lang="en-US" sz="1200" b="1" dirty="0" smtClean="0"/>
              <a:t>enhancement </a:t>
            </a:r>
            <a:r>
              <a:rPr lang="en-US" sz="1200" b="1" dirty="0"/>
              <a:t>based on saturation and de-saturation is </a:t>
            </a:r>
            <a:r>
              <a:rPr lang="en-US" sz="1200" b="1" dirty="0" smtClean="0"/>
              <a:t>performed in </a:t>
            </a:r>
            <a:r>
              <a:rPr lang="en-US" sz="1200" b="1" dirty="0"/>
              <a:t>the u v Y color space, to change the saturation value in </a:t>
            </a:r>
            <a:r>
              <a:rPr lang="en-US" sz="1200" b="1" dirty="0" smtClean="0"/>
              <a:t>the chromaticity </a:t>
            </a:r>
            <a:r>
              <a:rPr lang="en-US" sz="1200" b="1" dirty="0"/>
              <a:t>diagram, and adaptive histogram equalization </a:t>
            </a:r>
            <a:r>
              <a:rPr lang="en-US" sz="1200" b="1" dirty="0" smtClean="0"/>
              <a:t>then is </a:t>
            </a:r>
            <a:r>
              <a:rPr lang="en-US" sz="1200" b="1" dirty="0"/>
              <a:t>adopted to adjust the luminance component</a:t>
            </a:r>
            <a:r>
              <a:rPr lang="en-US" sz="1200" b="1" dirty="0" smtClean="0"/>
              <a:t>.</a:t>
            </a:r>
          </a:p>
          <a:p>
            <a:endParaRPr lang="en-US" sz="1200" b="1" dirty="0"/>
          </a:p>
          <a:p>
            <a:r>
              <a:rPr lang="en-US" sz="1200" b="1" dirty="0" smtClean="0"/>
              <a:t>Original, our two results, and the result proposed in the paper</a:t>
            </a:r>
            <a:endParaRPr lang="fr-FR" sz="1200" dirty="0"/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628800"/>
            <a:ext cx="5331955" cy="1596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284984"/>
            <a:ext cx="5331956" cy="159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013176"/>
            <a:ext cx="5331958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536505" cy="1976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65192" y="0"/>
            <a:ext cx="4578808" cy="1988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060848"/>
            <a:ext cx="4429859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2060848"/>
            <a:ext cx="4572000" cy="200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293096"/>
            <a:ext cx="4593928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ZoneTexte 8"/>
          <p:cNvSpPr txBox="1"/>
          <p:nvPr/>
        </p:nvSpPr>
        <p:spPr>
          <a:xfrm>
            <a:off x="4788024" y="4118789"/>
            <a:ext cx="4355976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DIGITAL COLOR </a:t>
            </a:r>
            <a:r>
              <a:rPr lang="fr-FR" sz="1400" b="1" dirty="0" smtClean="0"/>
              <a:t>RESTORATION OF </a:t>
            </a:r>
            <a:r>
              <a:rPr lang="fr-FR" sz="1400" b="1" dirty="0"/>
              <a:t>FADED MOTION PICTURES</a:t>
            </a:r>
          </a:p>
          <a:p>
            <a:r>
              <a:rPr lang="fr-FR" sz="1400" dirty="0" err="1"/>
              <a:t>Majed</a:t>
            </a:r>
            <a:r>
              <a:rPr lang="fr-FR" sz="1400" dirty="0"/>
              <a:t> CHAMBAH and Bernard </a:t>
            </a:r>
            <a:r>
              <a:rPr lang="fr-FR" sz="1400" dirty="0" smtClean="0"/>
              <a:t>BESSERER: </a:t>
            </a:r>
          </a:p>
          <a:p>
            <a:r>
              <a:rPr lang="fr-FR" sz="1400" dirty="0" smtClean="0"/>
              <a:t>Original, </a:t>
            </a:r>
            <a:r>
              <a:rPr lang="fr-FR" sz="1400" dirty="0" err="1" smtClean="0"/>
              <a:t>their</a:t>
            </a:r>
            <a:r>
              <a:rPr lang="fr-FR" sz="1400" dirty="0" smtClean="0"/>
              <a:t> best </a:t>
            </a:r>
            <a:r>
              <a:rPr lang="fr-FR" sz="1400" dirty="0" err="1" smtClean="0"/>
              <a:t>result</a:t>
            </a:r>
            <a:r>
              <a:rPr lang="fr-FR" sz="1400" dirty="0" smtClean="0"/>
              <a:t>, and </a:t>
            </a:r>
            <a:r>
              <a:rPr lang="fr-FR" sz="1400" dirty="0" err="1" smtClean="0"/>
              <a:t>our</a:t>
            </a:r>
            <a:r>
              <a:rPr lang="fr-FR" sz="1400" dirty="0" smtClean="0"/>
              <a:t> </a:t>
            </a:r>
            <a:r>
              <a:rPr lang="fr-FR" sz="1400" dirty="0" err="1" smtClean="0"/>
              <a:t>three</a:t>
            </a:r>
            <a:r>
              <a:rPr lang="fr-FR" sz="1400" dirty="0" smtClean="0"/>
              <a:t> </a:t>
            </a:r>
            <a:r>
              <a:rPr lang="fr-FR" sz="1400" dirty="0" err="1" smtClean="0"/>
              <a:t>results</a:t>
            </a:r>
            <a:r>
              <a:rPr lang="fr-FR" sz="1400" dirty="0" smtClean="0"/>
              <a:t> (the last </a:t>
            </a:r>
            <a:r>
              <a:rPr lang="fr-FR" sz="1400" dirty="0" err="1" smtClean="0"/>
              <a:t>is</a:t>
            </a:r>
            <a:r>
              <a:rPr lang="fr-FR" sz="1400" dirty="0" smtClean="0"/>
              <a:t> </a:t>
            </a:r>
            <a:r>
              <a:rPr lang="fr-FR" sz="1400" dirty="0" err="1" smtClean="0"/>
              <a:t>histogram</a:t>
            </a:r>
            <a:r>
              <a:rPr lang="fr-FR" sz="1400" dirty="0" smtClean="0"/>
              <a:t> </a:t>
            </a:r>
            <a:r>
              <a:rPr lang="fr-FR" sz="1400" dirty="0" err="1" smtClean="0"/>
              <a:t>equalization</a:t>
            </a:r>
            <a:r>
              <a:rPr lang="fr-FR" sz="1400" dirty="0" smtClean="0"/>
              <a:t>). The initial data and </a:t>
            </a:r>
            <a:r>
              <a:rPr lang="fr-FR" sz="1400" dirty="0" err="1" smtClean="0"/>
              <a:t>their</a:t>
            </a:r>
            <a:r>
              <a:rPr lang="fr-FR" sz="1400" dirty="0" smtClean="0"/>
              <a:t> </a:t>
            </a:r>
            <a:r>
              <a:rPr lang="fr-FR" sz="1400" dirty="0" err="1" smtClean="0"/>
              <a:t>restored</a:t>
            </a:r>
            <a:r>
              <a:rPr lang="fr-FR" sz="1400" dirty="0" smtClean="0"/>
              <a:t> have not the </a:t>
            </a:r>
            <a:r>
              <a:rPr lang="fr-FR" sz="1400" dirty="0" err="1" smtClean="0"/>
              <a:t>same</a:t>
            </a:r>
            <a:r>
              <a:rPr lang="fr-FR" sz="1400" dirty="0" smtClean="0"/>
              <a:t> </a:t>
            </a:r>
            <a:r>
              <a:rPr lang="fr-FR" sz="1400" dirty="0" err="1" smtClean="0"/>
              <a:t>resolution</a:t>
            </a:r>
            <a:r>
              <a:rPr lang="fr-FR" sz="1400" dirty="0" smtClean="0"/>
              <a:t>. In </a:t>
            </a:r>
            <a:r>
              <a:rPr lang="fr-FR" sz="1400" dirty="0" err="1" smtClean="0"/>
              <a:t>their</a:t>
            </a:r>
            <a:r>
              <a:rPr lang="fr-FR" sz="1400" dirty="0" smtClean="0"/>
              <a:t> </a:t>
            </a:r>
            <a:r>
              <a:rPr lang="fr-FR" sz="1400" dirty="0" err="1" smtClean="0"/>
              <a:t>result</a:t>
            </a:r>
            <a:r>
              <a:rPr lang="fr-FR" sz="1400" dirty="0" smtClean="0"/>
              <a:t> </a:t>
            </a:r>
            <a:r>
              <a:rPr lang="fr-FR" sz="1400" dirty="0" err="1" smtClean="0"/>
              <a:t>they</a:t>
            </a:r>
            <a:r>
              <a:rPr lang="fr-FR" sz="1400" dirty="0" smtClean="0"/>
              <a:t> have </a:t>
            </a:r>
            <a:r>
              <a:rPr lang="fr-FR" sz="1400" dirty="0" err="1" smtClean="0"/>
              <a:t>specified</a:t>
            </a:r>
            <a:r>
              <a:rPr lang="fr-FR" sz="1400" dirty="0" smtClean="0"/>
              <a:t> by hand five </a:t>
            </a:r>
            <a:r>
              <a:rPr lang="fr-FR" sz="1400" dirty="0" err="1" smtClean="0"/>
              <a:t>colors</a:t>
            </a:r>
            <a:r>
              <a:rPr lang="fr-FR" sz="1400" dirty="0" smtClean="0"/>
              <a:t>. Notice </a:t>
            </a:r>
            <a:r>
              <a:rPr lang="fr-FR" sz="1400" dirty="0" err="1" smtClean="0"/>
              <a:t>that</a:t>
            </a:r>
            <a:r>
              <a:rPr lang="fr-FR" sz="1400" dirty="0" smtClean="0"/>
              <a:t> </a:t>
            </a:r>
            <a:r>
              <a:rPr lang="fr-FR" sz="1400" dirty="0" err="1" smtClean="0"/>
              <a:t>equalization</a:t>
            </a:r>
            <a:r>
              <a:rPr lang="fr-FR" sz="1400" dirty="0" smtClean="0"/>
              <a:t> </a:t>
            </a:r>
            <a:r>
              <a:rPr lang="fr-FR" sz="1400" dirty="0" err="1"/>
              <a:t>y</a:t>
            </a:r>
            <a:r>
              <a:rPr lang="fr-FR" sz="1400" dirty="0" err="1" smtClean="0"/>
              <a:t>ields</a:t>
            </a:r>
            <a:r>
              <a:rPr lang="fr-FR" sz="1400" dirty="0" smtClean="0"/>
              <a:t> a </a:t>
            </a:r>
            <a:r>
              <a:rPr lang="fr-FR" sz="1400" dirty="0" err="1" smtClean="0"/>
              <a:t>very</a:t>
            </a:r>
            <a:r>
              <a:rPr lang="fr-FR" sz="1400" dirty="0" smtClean="0"/>
              <a:t> </a:t>
            </a:r>
            <a:r>
              <a:rPr lang="fr-FR" sz="1400" dirty="0" err="1" smtClean="0"/>
              <a:t>similar</a:t>
            </a:r>
            <a:r>
              <a:rPr lang="fr-FR" sz="1400" dirty="0" smtClean="0"/>
              <a:t> </a:t>
            </a:r>
            <a:r>
              <a:rPr lang="fr-FR" sz="1400" dirty="0" err="1" smtClean="0"/>
              <a:t>result</a:t>
            </a:r>
            <a:r>
              <a:rPr lang="fr-FR" sz="1400" dirty="0" smtClean="0"/>
              <a:t> to </a:t>
            </a:r>
            <a:r>
              <a:rPr lang="fr-FR" sz="1400" dirty="0" err="1" smtClean="0"/>
              <a:t>their</a:t>
            </a:r>
            <a:r>
              <a:rPr lang="fr-FR" sz="1400" dirty="0" smtClean="0"/>
              <a:t> </a:t>
            </a:r>
            <a:r>
              <a:rPr lang="fr-FR" sz="1400" dirty="0" err="1" smtClean="0"/>
              <a:t>manual</a:t>
            </a:r>
            <a:r>
              <a:rPr lang="fr-FR" sz="1400" dirty="0" smtClean="0"/>
              <a:t> </a:t>
            </a:r>
            <a:r>
              <a:rPr lang="fr-FR" sz="1400" dirty="0" err="1" smtClean="0"/>
              <a:t>complex</a:t>
            </a:r>
            <a:r>
              <a:rPr lang="fr-FR" sz="1400" dirty="0" smtClean="0"/>
              <a:t> </a:t>
            </a:r>
            <a:r>
              <a:rPr lang="fr-FR" sz="1400" dirty="0" err="1" smtClean="0"/>
              <a:t>method</a:t>
            </a:r>
            <a:r>
              <a:rPr lang="fr-FR" sz="1400" dirty="0" smtClean="0"/>
              <a:t>.) </a:t>
            </a:r>
            <a:r>
              <a:rPr lang="fr-FR" sz="1400" dirty="0" err="1" smtClean="0"/>
              <a:t>Their</a:t>
            </a:r>
            <a:r>
              <a:rPr lang="fr-FR" sz="1400" dirty="0" smtClean="0"/>
              <a:t> </a:t>
            </a:r>
            <a:r>
              <a:rPr lang="fr-FR" sz="1400" dirty="0" err="1" smtClean="0"/>
              <a:t>method</a:t>
            </a:r>
            <a:r>
              <a:rPr lang="fr-FR" sz="1400" dirty="0" smtClean="0"/>
              <a:t> </a:t>
            </a:r>
            <a:r>
              <a:rPr lang="fr-FR" sz="1400" dirty="0" err="1" smtClean="0"/>
              <a:t>specifies</a:t>
            </a:r>
            <a:r>
              <a:rPr lang="fr-FR" sz="1400" dirty="0" smtClean="0"/>
              <a:t> five </a:t>
            </a:r>
            <a:r>
              <a:rPr lang="fr-FR" sz="1400" dirty="0" err="1" smtClean="0"/>
              <a:t>colors</a:t>
            </a:r>
            <a:r>
              <a:rPr lang="fr-FR" sz="1400" dirty="0" smtClean="0"/>
              <a:t> in </a:t>
            </a:r>
            <a:r>
              <a:rPr lang="fr-FR" sz="1400" dirty="0" err="1" smtClean="0"/>
              <a:t>some</a:t>
            </a:r>
            <a:r>
              <a:rPr lang="fr-FR" sz="1400" dirty="0" smtClean="0"/>
              <a:t> </a:t>
            </a:r>
            <a:r>
              <a:rPr lang="fr-FR" sz="1400" dirty="0" err="1" smtClean="0"/>
              <a:t>well</a:t>
            </a:r>
            <a:r>
              <a:rPr lang="fr-FR" sz="1400" dirty="0" smtClean="0"/>
              <a:t> </a:t>
            </a:r>
            <a:r>
              <a:rPr lang="fr-FR" sz="1400" dirty="0" err="1" smtClean="0"/>
              <a:t>chosen</a:t>
            </a:r>
            <a:r>
              <a:rPr lang="fr-FR" sz="1400" dirty="0" smtClean="0"/>
              <a:t> locations and </a:t>
            </a:r>
            <a:r>
              <a:rPr lang="fr-FR" sz="1400" dirty="0" err="1" smtClean="0"/>
              <a:t>then</a:t>
            </a:r>
            <a:r>
              <a:rPr lang="fr-FR" sz="1400" dirty="0" smtClean="0"/>
              <a:t> </a:t>
            </a:r>
            <a:r>
              <a:rPr lang="fr-FR" sz="1400" dirty="0" err="1" smtClean="0"/>
              <a:t>finds</a:t>
            </a:r>
            <a:r>
              <a:rPr lang="fr-FR" sz="1400" dirty="0" smtClean="0"/>
              <a:t> the best affine </a:t>
            </a:r>
            <a:r>
              <a:rPr lang="fr-FR" sz="1400" dirty="0" err="1" smtClean="0"/>
              <a:t>map</a:t>
            </a:r>
            <a:r>
              <a:rPr lang="fr-FR" sz="1400" dirty="0" smtClean="0"/>
              <a:t>. </a:t>
            </a:r>
            <a:r>
              <a:rPr lang="fr-FR" sz="1400" dirty="0" err="1" smtClean="0"/>
              <a:t>See</a:t>
            </a:r>
            <a:r>
              <a:rPr lang="fr-FR" sz="1400" dirty="0" smtClean="0"/>
              <a:t> </a:t>
            </a:r>
            <a:r>
              <a:rPr lang="fr-FR" sz="1400" dirty="0" err="1" smtClean="0"/>
              <a:t>next</a:t>
            </a:r>
            <a:r>
              <a:rPr lang="fr-FR" sz="1400" dirty="0" smtClean="0"/>
              <a:t> </a:t>
            </a:r>
            <a:r>
              <a:rPr lang="fr-FR" sz="1400" dirty="0" err="1" smtClean="0"/>
              <a:t>slide</a:t>
            </a:r>
            <a:r>
              <a:rPr lang="fr-FR" sz="1400" dirty="0" smtClean="0"/>
              <a:t>. 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548680"/>
            <a:ext cx="6648450" cy="399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ZoneTexte 3"/>
          <p:cNvSpPr txBox="1"/>
          <p:nvPr/>
        </p:nvSpPr>
        <p:spPr>
          <a:xfrm>
            <a:off x="179512" y="4653136"/>
            <a:ext cx="87484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DIGITAL COLOR </a:t>
            </a:r>
            <a:r>
              <a:rPr lang="fr-FR" sz="1400" b="1" dirty="0" smtClean="0"/>
              <a:t>RESTORATION OF </a:t>
            </a:r>
            <a:r>
              <a:rPr lang="fr-FR" sz="1400" b="1" dirty="0"/>
              <a:t>FADED MOTION PICTURES</a:t>
            </a:r>
          </a:p>
          <a:p>
            <a:r>
              <a:rPr lang="fr-FR" sz="1400" dirty="0" err="1"/>
              <a:t>Majed</a:t>
            </a:r>
            <a:r>
              <a:rPr lang="fr-FR" sz="1400" dirty="0"/>
              <a:t> CHAMBAH and Bernard </a:t>
            </a:r>
            <a:r>
              <a:rPr lang="fr-FR" sz="1400" dirty="0" smtClean="0"/>
              <a:t>BESSERER:  </a:t>
            </a:r>
            <a:r>
              <a:rPr lang="fr-FR" sz="1400" dirty="0" err="1" smtClean="0"/>
              <a:t>Their</a:t>
            </a:r>
            <a:r>
              <a:rPr lang="fr-FR" sz="1400" dirty="0" smtClean="0"/>
              <a:t> </a:t>
            </a:r>
            <a:r>
              <a:rPr lang="fr-FR" sz="1400" dirty="0" err="1" smtClean="0"/>
              <a:t>method</a:t>
            </a:r>
            <a:r>
              <a:rPr lang="fr-FR" sz="1400" dirty="0" smtClean="0"/>
              <a:t> </a:t>
            </a:r>
            <a:r>
              <a:rPr lang="fr-FR" sz="1400" dirty="0" err="1" smtClean="0"/>
              <a:t>specifies</a:t>
            </a:r>
            <a:r>
              <a:rPr lang="fr-FR" sz="1400" dirty="0" smtClean="0"/>
              <a:t> five </a:t>
            </a:r>
            <a:r>
              <a:rPr lang="fr-FR" sz="1400" dirty="0" err="1" smtClean="0"/>
              <a:t>colors</a:t>
            </a:r>
            <a:r>
              <a:rPr lang="fr-FR" sz="1400" dirty="0" smtClean="0"/>
              <a:t> in </a:t>
            </a:r>
            <a:r>
              <a:rPr lang="fr-FR" sz="1400" dirty="0" err="1" smtClean="0"/>
              <a:t>some</a:t>
            </a:r>
            <a:r>
              <a:rPr lang="fr-FR" sz="1400" dirty="0" smtClean="0"/>
              <a:t> </a:t>
            </a:r>
            <a:r>
              <a:rPr lang="fr-FR" sz="1400" dirty="0" err="1" smtClean="0"/>
              <a:t>well</a:t>
            </a:r>
            <a:r>
              <a:rPr lang="fr-FR" sz="1400" dirty="0" smtClean="0"/>
              <a:t> </a:t>
            </a:r>
            <a:r>
              <a:rPr lang="fr-FR" sz="1400" dirty="0" err="1" smtClean="0"/>
              <a:t>chosen</a:t>
            </a:r>
            <a:r>
              <a:rPr lang="fr-FR" sz="1400" dirty="0" smtClean="0"/>
              <a:t> locations and </a:t>
            </a:r>
            <a:r>
              <a:rPr lang="fr-FR" sz="1400" dirty="0" err="1" smtClean="0"/>
              <a:t>then</a:t>
            </a:r>
            <a:r>
              <a:rPr lang="fr-FR" sz="1400" dirty="0" smtClean="0"/>
              <a:t> </a:t>
            </a:r>
            <a:r>
              <a:rPr lang="fr-FR" sz="1400" dirty="0" err="1" smtClean="0"/>
              <a:t>finds</a:t>
            </a:r>
            <a:r>
              <a:rPr lang="fr-FR" sz="1400" dirty="0" smtClean="0"/>
              <a:t> the best affine </a:t>
            </a:r>
            <a:r>
              <a:rPr lang="fr-FR" sz="1400" dirty="0" err="1" smtClean="0"/>
              <a:t>map</a:t>
            </a:r>
            <a:r>
              <a:rPr lang="fr-FR" sz="1400" dirty="0" smtClean="0"/>
              <a:t>. </a:t>
            </a:r>
            <a:r>
              <a:rPr lang="fr-FR" sz="1400" dirty="0" err="1" smtClean="0"/>
              <a:t>Thus</a:t>
            </a:r>
            <a:r>
              <a:rPr lang="fr-FR" sz="1400" dirty="0" smtClean="0"/>
              <a:t> </a:t>
            </a:r>
            <a:r>
              <a:rPr lang="fr-FR" sz="1400" dirty="0" err="1" smtClean="0"/>
              <a:t>it</a:t>
            </a:r>
            <a:r>
              <a:rPr lang="fr-FR" sz="1400" dirty="0" smtClean="0"/>
              <a:t> </a:t>
            </a:r>
            <a:r>
              <a:rPr lang="fr-FR" sz="1400" dirty="0" err="1" smtClean="0"/>
              <a:t>is</a:t>
            </a:r>
            <a:r>
              <a:rPr lang="fr-FR" sz="1400" dirty="0" smtClean="0"/>
              <a:t> </a:t>
            </a:r>
            <a:r>
              <a:rPr lang="fr-FR" sz="1400" dirty="0" err="1" smtClean="0"/>
              <a:t>very</a:t>
            </a:r>
            <a:r>
              <a:rPr lang="fr-FR" sz="1400" dirty="0" smtClean="0"/>
              <a:t> </a:t>
            </a:r>
            <a:r>
              <a:rPr lang="fr-FR" sz="1400" dirty="0" err="1" smtClean="0"/>
              <a:t>similar</a:t>
            </a:r>
            <a:r>
              <a:rPr lang="fr-FR" sz="1400" dirty="0" smtClean="0"/>
              <a:t> to ours but </a:t>
            </a:r>
            <a:r>
              <a:rPr lang="fr-FR" sz="1400" dirty="0" err="1" smtClean="0"/>
              <a:t>linear</a:t>
            </a:r>
            <a:r>
              <a:rPr lang="fr-FR" sz="1400" dirty="0"/>
              <a:t> </a:t>
            </a:r>
            <a:r>
              <a:rPr lang="fr-FR" sz="1400" dirty="0" smtClean="0"/>
              <a:t>and </a:t>
            </a:r>
            <a:r>
              <a:rPr lang="fr-FR" sz="1400" dirty="0" err="1" smtClean="0"/>
              <a:t>manual</a:t>
            </a:r>
            <a:r>
              <a:rPr lang="fr-FR" sz="1400" dirty="0" smtClean="0"/>
              <a:t>.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5949280"/>
            <a:ext cx="8532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Color Restoration Techniques for Faded Colors of </a:t>
            </a:r>
            <a:r>
              <a:rPr lang="en-US" dirty="0" smtClean="0"/>
              <a:t>Old </a:t>
            </a:r>
            <a:r>
              <a:rPr lang="fr-FR" dirty="0" smtClean="0"/>
              <a:t>Photos</a:t>
            </a:r>
            <a:r>
              <a:rPr lang="fr-FR" dirty="0"/>
              <a:t>, Printings and </a:t>
            </a:r>
            <a:r>
              <a:rPr lang="fr-FR" dirty="0" err="1" smtClean="0"/>
              <a:t>Paintings</a:t>
            </a:r>
            <a:r>
              <a:rPr lang="fr-FR" dirty="0" smtClean="0"/>
              <a:t> </a:t>
            </a:r>
            <a:r>
              <a:rPr lang="fr-FR" dirty="0" err="1" smtClean="0"/>
              <a:t>Ayman</a:t>
            </a:r>
            <a:r>
              <a:rPr lang="fr-FR" dirty="0" smtClean="0"/>
              <a:t> </a:t>
            </a:r>
            <a:r>
              <a:rPr lang="fr-FR" dirty="0"/>
              <a:t>M. T. Ahmed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09738" y="1319213"/>
            <a:ext cx="5724525" cy="421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5949280"/>
            <a:ext cx="8532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Color Restoration Techniques for Faded Colors of </a:t>
            </a:r>
            <a:r>
              <a:rPr lang="en-US" dirty="0" smtClean="0"/>
              <a:t>Old </a:t>
            </a:r>
            <a:r>
              <a:rPr lang="fr-FR" dirty="0" smtClean="0"/>
              <a:t>Photos</a:t>
            </a:r>
            <a:r>
              <a:rPr lang="fr-FR" dirty="0"/>
              <a:t>, Printings and </a:t>
            </a:r>
            <a:r>
              <a:rPr lang="fr-FR" dirty="0" err="1" smtClean="0"/>
              <a:t>Paintings</a:t>
            </a:r>
            <a:r>
              <a:rPr lang="fr-FR" dirty="0" smtClean="0"/>
              <a:t> </a:t>
            </a:r>
            <a:r>
              <a:rPr lang="fr-FR" dirty="0" err="1" smtClean="0"/>
              <a:t>Ayman</a:t>
            </a:r>
            <a:r>
              <a:rPr lang="fr-FR" dirty="0" smtClean="0"/>
              <a:t> </a:t>
            </a:r>
            <a:r>
              <a:rPr lang="fr-FR" dirty="0"/>
              <a:t>M. T. </a:t>
            </a:r>
            <a:r>
              <a:rPr lang="fr-FR" dirty="0" smtClean="0"/>
              <a:t>Ahmed (</a:t>
            </a:r>
            <a:r>
              <a:rPr lang="fr-FR" dirty="0" err="1" smtClean="0"/>
              <a:t>their</a:t>
            </a:r>
            <a:r>
              <a:rPr lang="fr-FR" dirty="0" smtClean="0"/>
              <a:t> </a:t>
            </a:r>
            <a:r>
              <a:rPr lang="fr-FR" dirty="0" err="1" smtClean="0"/>
              <a:t>result</a:t>
            </a:r>
            <a:r>
              <a:rPr lang="fr-FR" dirty="0" smtClean="0"/>
              <a:t>)</a:t>
            </a:r>
            <a:endParaRPr lang="fr-FR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85925" y="1300163"/>
            <a:ext cx="5772150" cy="425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5949280"/>
            <a:ext cx="8532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Color Restoration Techniques for Faded Colors of </a:t>
            </a:r>
            <a:r>
              <a:rPr lang="en-US" dirty="0" smtClean="0"/>
              <a:t>Old </a:t>
            </a:r>
            <a:r>
              <a:rPr lang="fr-FR" dirty="0" smtClean="0"/>
              <a:t>Photos</a:t>
            </a:r>
            <a:r>
              <a:rPr lang="fr-FR" dirty="0"/>
              <a:t>, Printings and </a:t>
            </a:r>
            <a:r>
              <a:rPr lang="fr-FR" dirty="0" err="1" smtClean="0"/>
              <a:t>Paintings</a:t>
            </a:r>
            <a:r>
              <a:rPr lang="fr-FR" dirty="0" smtClean="0"/>
              <a:t> </a:t>
            </a:r>
            <a:r>
              <a:rPr lang="fr-FR" dirty="0" err="1" smtClean="0"/>
              <a:t>Ayman</a:t>
            </a:r>
            <a:r>
              <a:rPr lang="fr-FR" dirty="0" smtClean="0"/>
              <a:t> </a:t>
            </a:r>
            <a:r>
              <a:rPr lang="fr-FR" dirty="0"/>
              <a:t>M. T. </a:t>
            </a:r>
            <a:r>
              <a:rPr lang="fr-FR" dirty="0" smtClean="0"/>
              <a:t>Ahmed (</a:t>
            </a:r>
            <a:r>
              <a:rPr lang="fr-FR" dirty="0" err="1" smtClean="0"/>
              <a:t>their</a:t>
            </a:r>
            <a:r>
              <a:rPr lang="fr-FR" dirty="0" smtClean="0"/>
              <a:t> second </a:t>
            </a:r>
            <a:r>
              <a:rPr lang="fr-FR" dirty="0" err="1" smtClean="0"/>
              <a:t>result</a:t>
            </a:r>
            <a:r>
              <a:rPr lang="fr-FR" dirty="0" smtClean="0"/>
              <a:t>, </a:t>
            </a:r>
            <a:r>
              <a:rPr lang="fr-FR" dirty="0" err="1" smtClean="0"/>
              <a:t>supposedly</a:t>
            </a:r>
            <a:r>
              <a:rPr lang="fr-FR" dirty="0" smtClean="0"/>
              <a:t> </a:t>
            </a:r>
            <a:r>
              <a:rPr lang="fr-FR" dirty="0" err="1" smtClean="0"/>
              <a:t>better</a:t>
            </a:r>
            <a:r>
              <a:rPr lang="fr-FR" dirty="0" smtClean="0"/>
              <a:t>)</a:t>
            </a:r>
            <a:endParaRPr lang="fr-FR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09738" y="1314450"/>
            <a:ext cx="5724525" cy="422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00213" y="1309688"/>
            <a:ext cx="5743575" cy="423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ZoneTexte 2"/>
          <p:cNvSpPr txBox="1"/>
          <p:nvPr/>
        </p:nvSpPr>
        <p:spPr>
          <a:xfrm>
            <a:off x="0" y="5949280"/>
            <a:ext cx="85324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Color Restoration Techniques for Faded Colors of </a:t>
            </a:r>
            <a:r>
              <a:rPr lang="en-US" dirty="0" smtClean="0"/>
              <a:t>Old </a:t>
            </a:r>
            <a:r>
              <a:rPr lang="fr-FR" dirty="0" smtClean="0"/>
              <a:t>Photos</a:t>
            </a:r>
            <a:r>
              <a:rPr lang="fr-FR" dirty="0"/>
              <a:t>, Printings and </a:t>
            </a:r>
            <a:r>
              <a:rPr lang="fr-FR" dirty="0" err="1" smtClean="0"/>
              <a:t>Paintings</a:t>
            </a:r>
            <a:r>
              <a:rPr lang="fr-FR" dirty="0" smtClean="0"/>
              <a:t> </a:t>
            </a:r>
            <a:r>
              <a:rPr lang="fr-FR" dirty="0" err="1" smtClean="0"/>
              <a:t>Ayman</a:t>
            </a:r>
            <a:r>
              <a:rPr lang="fr-FR" dirty="0" smtClean="0"/>
              <a:t> </a:t>
            </a:r>
            <a:r>
              <a:rPr lang="fr-FR" dirty="0"/>
              <a:t>M. T. </a:t>
            </a:r>
            <a:r>
              <a:rPr lang="fr-FR" dirty="0" smtClean="0"/>
              <a:t>Ahmed (</a:t>
            </a:r>
            <a:r>
              <a:rPr lang="fr-FR" dirty="0" err="1" smtClean="0"/>
              <a:t>our</a:t>
            </a:r>
            <a:r>
              <a:rPr lang="fr-FR" dirty="0" smtClean="0"/>
              <a:t> first </a:t>
            </a:r>
            <a:r>
              <a:rPr lang="fr-FR" dirty="0" err="1" smtClean="0"/>
              <a:t>result</a:t>
            </a:r>
            <a:r>
              <a:rPr lang="fr-FR" dirty="0" smtClean="0"/>
              <a:t>):  </a:t>
            </a:r>
            <a:r>
              <a:rPr lang="fr-FR" dirty="0" err="1" smtClean="0"/>
              <a:t>it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good but </a:t>
            </a:r>
            <a:r>
              <a:rPr lang="fr-FR" dirty="0" err="1" smtClean="0"/>
              <a:t>applied</a:t>
            </a:r>
            <a:r>
              <a:rPr lang="fr-FR" dirty="0" smtClean="0"/>
              <a:t> to the .</a:t>
            </a:r>
            <a:r>
              <a:rPr lang="fr-FR" dirty="0" err="1" smtClean="0"/>
              <a:t>pdf</a:t>
            </a:r>
            <a:r>
              <a:rPr lang="fr-FR" dirty="0" smtClean="0"/>
              <a:t> and </a:t>
            </a:r>
            <a:r>
              <a:rPr lang="fr-FR" dirty="0" err="1" smtClean="0"/>
              <a:t>there</a:t>
            </a:r>
            <a:r>
              <a:rPr lang="fr-FR" dirty="0" smtClean="0"/>
              <a:t> are JPEG </a:t>
            </a:r>
            <a:r>
              <a:rPr lang="fr-FR" dirty="0" err="1" smtClean="0"/>
              <a:t>artifacts</a:t>
            </a:r>
            <a:r>
              <a:rPr lang="fr-FR" dirty="0" smtClean="0"/>
              <a:t> in the </a:t>
            </a:r>
            <a:r>
              <a:rPr lang="fr-FR" dirty="0" err="1" smtClean="0"/>
              <a:t>sky</a:t>
            </a:r>
            <a:r>
              <a:rPr lang="fr-FR" dirty="0" smtClean="0"/>
              <a:t>. It </a:t>
            </a:r>
            <a:r>
              <a:rPr lang="fr-FR" dirty="0" err="1" smtClean="0"/>
              <a:t>would</a:t>
            </a:r>
            <a:r>
              <a:rPr lang="fr-FR" dirty="0" smtClean="0"/>
              <a:t>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better</a:t>
            </a:r>
            <a:r>
              <a:rPr lang="fr-FR" dirty="0" smtClean="0"/>
              <a:t> to have the </a:t>
            </a:r>
            <a:r>
              <a:rPr lang="fr-FR" dirty="0" err="1" smtClean="0"/>
              <a:t>originals</a:t>
            </a:r>
            <a:r>
              <a:rPr lang="fr-FR" dirty="0" smtClean="0"/>
              <a:t>.</a:t>
            </a:r>
            <a:endParaRPr lang="fr-FR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00213" y="1309688"/>
            <a:ext cx="5743575" cy="423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ZoneTexte 2"/>
          <p:cNvSpPr txBox="1"/>
          <p:nvPr/>
        </p:nvSpPr>
        <p:spPr>
          <a:xfrm>
            <a:off x="0" y="5949280"/>
            <a:ext cx="8532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Color Restoration Techniques for Faded Colors of </a:t>
            </a:r>
            <a:r>
              <a:rPr lang="en-US" dirty="0" smtClean="0"/>
              <a:t>Old </a:t>
            </a:r>
            <a:r>
              <a:rPr lang="fr-FR" dirty="0" smtClean="0"/>
              <a:t>Photos</a:t>
            </a:r>
            <a:r>
              <a:rPr lang="fr-FR" dirty="0"/>
              <a:t>, Printings and </a:t>
            </a:r>
            <a:r>
              <a:rPr lang="fr-FR" dirty="0" err="1" smtClean="0"/>
              <a:t>Paintings</a:t>
            </a:r>
            <a:r>
              <a:rPr lang="fr-FR" dirty="0" smtClean="0"/>
              <a:t> </a:t>
            </a:r>
            <a:r>
              <a:rPr lang="fr-FR" dirty="0" err="1" smtClean="0"/>
              <a:t>Ayman</a:t>
            </a:r>
            <a:r>
              <a:rPr lang="fr-FR" dirty="0" smtClean="0"/>
              <a:t> </a:t>
            </a:r>
            <a:r>
              <a:rPr lang="fr-FR" dirty="0"/>
              <a:t>M. T. </a:t>
            </a:r>
            <a:r>
              <a:rPr lang="fr-FR" dirty="0" smtClean="0"/>
              <a:t>Ahmed (</a:t>
            </a:r>
            <a:r>
              <a:rPr lang="fr-FR" dirty="0" err="1" smtClean="0"/>
              <a:t>our</a:t>
            </a:r>
            <a:r>
              <a:rPr lang="fr-FR" dirty="0" smtClean="0"/>
              <a:t> second </a:t>
            </a:r>
            <a:r>
              <a:rPr lang="fr-FR" dirty="0" err="1" smtClean="0"/>
              <a:t>result</a:t>
            </a:r>
            <a:r>
              <a:rPr lang="fr-FR" dirty="0" smtClean="0"/>
              <a:t>).</a:t>
            </a:r>
            <a:endParaRPr lang="fr-FR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62225" y="1452563"/>
            <a:ext cx="4019550" cy="395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ZoneTexte 3"/>
          <p:cNvSpPr txBox="1"/>
          <p:nvPr/>
        </p:nvSpPr>
        <p:spPr>
          <a:xfrm>
            <a:off x="0" y="5949280"/>
            <a:ext cx="8532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Color Restoration Techniques for Faded Colors of </a:t>
            </a:r>
            <a:r>
              <a:rPr lang="en-US" dirty="0" smtClean="0"/>
              <a:t>Old </a:t>
            </a:r>
            <a:r>
              <a:rPr lang="fr-FR" dirty="0" smtClean="0"/>
              <a:t>Photos</a:t>
            </a:r>
            <a:r>
              <a:rPr lang="fr-FR" dirty="0"/>
              <a:t>, Printings and </a:t>
            </a:r>
            <a:r>
              <a:rPr lang="fr-FR" dirty="0" err="1" smtClean="0"/>
              <a:t>Paintings</a:t>
            </a:r>
            <a:r>
              <a:rPr lang="fr-FR" dirty="0" smtClean="0"/>
              <a:t> </a:t>
            </a:r>
            <a:r>
              <a:rPr lang="fr-FR" dirty="0" err="1" smtClean="0"/>
              <a:t>Ayman</a:t>
            </a:r>
            <a:r>
              <a:rPr lang="fr-FR" dirty="0" smtClean="0"/>
              <a:t> </a:t>
            </a:r>
            <a:r>
              <a:rPr lang="fr-FR" dirty="0"/>
              <a:t>M. T. </a:t>
            </a:r>
            <a:r>
              <a:rPr lang="fr-FR" dirty="0" smtClean="0"/>
              <a:t>Ahmed : original</a:t>
            </a:r>
            <a:endParaRPr lang="fr-FR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0" y="5949280"/>
            <a:ext cx="8532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Color Restoration Techniques for Faded Colors of </a:t>
            </a:r>
            <a:r>
              <a:rPr lang="en-US" dirty="0" smtClean="0"/>
              <a:t>Old </a:t>
            </a:r>
            <a:r>
              <a:rPr lang="fr-FR" dirty="0" smtClean="0"/>
              <a:t>Photos</a:t>
            </a:r>
            <a:r>
              <a:rPr lang="fr-FR" dirty="0"/>
              <a:t>, Printings and </a:t>
            </a:r>
            <a:r>
              <a:rPr lang="fr-FR" dirty="0" err="1" smtClean="0"/>
              <a:t>Paintings</a:t>
            </a:r>
            <a:r>
              <a:rPr lang="fr-FR" dirty="0" smtClean="0"/>
              <a:t> </a:t>
            </a:r>
            <a:r>
              <a:rPr lang="fr-FR" dirty="0" err="1" smtClean="0"/>
              <a:t>Ayman</a:t>
            </a:r>
            <a:r>
              <a:rPr lang="fr-FR" dirty="0" smtClean="0"/>
              <a:t> </a:t>
            </a:r>
            <a:r>
              <a:rPr lang="fr-FR" dirty="0"/>
              <a:t>M. T. </a:t>
            </a:r>
            <a:r>
              <a:rPr lang="fr-FR" dirty="0" smtClean="0"/>
              <a:t>Ahmed (</a:t>
            </a:r>
            <a:r>
              <a:rPr lang="fr-FR" dirty="0" err="1" smtClean="0"/>
              <a:t>their</a:t>
            </a:r>
            <a:r>
              <a:rPr lang="fr-FR" dirty="0" smtClean="0"/>
              <a:t> </a:t>
            </a:r>
            <a:r>
              <a:rPr lang="fr-FR" dirty="0" err="1" smtClean="0"/>
              <a:t>result</a:t>
            </a:r>
            <a:r>
              <a:rPr lang="fr-FR" dirty="0" smtClean="0"/>
              <a:t>)</a:t>
            </a:r>
            <a:endParaRPr lang="fr-FR" dirty="0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66988" y="1462088"/>
            <a:ext cx="4010025" cy="393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2700" y="1443038"/>
            <a:ext cx="4038600" cy="397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ZoneTexte 2"/>
          <p:cNvSpPr txBox="1"/>
          <p:nvPr/>
        </p:nvSpPr>
        <p:spPr>
          <a:xfrm>
            <a:off x="0" y="5949280"/>
            <a:ext cx="8532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Color Restoration Techniques for Faded Colors of </a:t>
            </a:r>
            <a:r>
              <a:rPr lang="en-US" dirty="0" smtClean="0"/>
              <a:t>Old </a:t>
            </a:r>
            <a:r>
              <a:rPr lang="fr-FR" dirty="0" smtClean="0"/>
              <a:t>Photos</a:t>
            </a:r>
            <a:r>
              <a:rPr lang="fr-FR" dirty="0"/>
              <a:t>, Printings and </a:t>
            </a:r>
            <a:r>
              <a:rPr lang="fr-FR" dirty="0" err="1" smtClean="0"/>
              <a:t>Paintings</a:t>
            </a:r>
            <a:r>
              <a:rPr lang="fr-FR" dirty="0" smtClean="0"/>
              <a:t> </a:t>
            </a:r>
            <a:r>
              <a:rPr lang="fr-FR" dirty="0" err="1" smtClean="0"/>
              <a:t>Ayman</a:t>
            </a:r>
            <a:r>
              <a:rPr lang="fr-FR" dirty="0" smtClean="0"/>
              <a:t> </a:t>
            </a:r>
            <a:r>
              <a:rPr lang="fr-FR" dirty="0"/>
              <a:t>M. T. </a:t>
            </a:r>
            <a:r>
              <a:rPr lang="fr-FR" dirty="0" smtClean="0"/>
              <a:t>Ahmed (</a:t>
            </a:r>
            <a:r>
              <a:rPr lang="fr-FR" dirty="0" err="1" smtClean="0"/>
              <a:t>our</a:t>
            </a:r>
            <a:r>
              <a:rPr lang="fr-FR" dirty="0" smtClean="0"/>
              <a:t> first </a:t>
            </a:r>
            <a:r>
              <a:rPr lang="fr-FR" dirty="0" err="1" smtClean="0"/>
              <a:t>result</a:t>
            </a:r>
            <a:r>
              <a:rPr lang="fr-FR" dirty="0" smtClean="0"/>
              <a:t>)</a:t>
            </a:r>
            <a:endParaRPr lang="fr-FR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2700" y="1443038"/>
            <a:ext cx="4038600" cy="397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ZoneTexte 2"/>
          <p:cNvSpPr txBox="1"/>
          <p:nvPr/>
        </p:nvSpPr>
        <p:spPr>
          <a:xfrm>
            <a:off x="0" y="5657671"/>
            <a:ext cx="85324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Color Restoration Techniques for Faded Colors of </a:t>
            </a:r>
            <a:r>
              <a:rPr lang="en-US" dirty="0" smtClean="0"/>
              <a:t>Old </a:t>
            </a:r>
            <a:r>
              <a:rPr lang="fr-FR" dirty="0" smtClean="0"/>
              <a:t>Photos</a:t>
            </a:r>
            <a:r>
              <a:rPr lang="fr-FR" dirty="0"/>
              <a:t>, Printings and </a:t>
            </a:r>
            <a:r>
              <a:rPr lang="fr-FR" dirty="0" err="1" smtClean="0"/>
              <a:t>Paintings</a:t>
            </a:r>
            <a:r>
              <a:rPr lang="fr-FR" dirty="0" smtClean="0"/>
              <a:t> </a:t>
            </a:r>
            <a:r>
              <a:rPr lang="fr-FR" dirty="0" err="1" smtClean="0"/>
              <a:t>Ayman</a:t>
            </a:r>
            <a:r>
              <a:rPr lang="fr-FR" dirty="0" smtClean="0"/>
              <a:t> </a:t>
            </a:r>
            <a:r>
              <a:rPr lang="fr-FR" dirty="0"/>
              <a:t>M. T. </a:t>
            </a:r>
            <a:r>
              <a:rPr lang="fr-FR" dirty="0" smtClean="0"/>
              <a:t>Ahmed (</a:t>
            </a:r>
            <a:r>
              <a:rPr lang="fr-FR" dirty="0" err="1" smtClean="0"/>
              <a:t>our</a:t>
            </a:r>
            <a:r>
              <a:rPr lang="fr-FR" dirty="0" smtClean="0"/>
              <a:t> second </a:t>
            </a:r>
            <a:r>
              <a:rPr lang="fr-FR" dirty="0" err="1" smtClean="0"/>
              <a:t>result</a:t>
            </a:r>
            <a:r>
              <a:rPr lang="fr-FR" dirty="0" smtClean="0"/>
              <a:t>, </a:t>
            </a:r>
            <a:r>
              <a:rPr lang="fr-FR" dirty="0" err="1" smtClean="0"/>
              <a:t>which</a:t>
            </a:r>
            <a:r>
              <a:rPr lang="fr-FR" dirty="0" smtClean="0"/>
              <a:t> </a:t>
            </a:r>
            <a:r>
              <a:rPr lang="fr-FR" dirty="0" err="1" smtClean="0"/>
              <a:t>fails</a:t>
            </a:r>
            <a:r>
              <a:rPr lang="fr-FR" dirty="0" smtClean="0"/>
              <a:t> </a:t>
            </a:r>
            <a:r>
              <a:rPr lang="fr-FR" dirty="0" err="1" smtClean="0"/>
              <a:t>because</a:t>
            </a:r>
            <a:r>
              <a:rPr lang="fr-FR" dirty="0" smtClean="0"/>
              <a:t> the </a:t>
            </a:r>
            <a:r>
              <a:rPr lang="fr-FR" dirty="0" err="1" smtClean="0"/>
              <a:t>algorithm</a:t>
            </a:r>
            <a:r>
              <a:rPr lang="fr-FR" dirty="0" smtClean="0"/>
              <a:t> </a:t>
            </a:r>
            <a:r>
              <a:rPr lang="fr-FR" dirty="0" err="1" smtClean="0"/>
              <a:t>finds</a:t>
            </a:r>
            <a:r>
              <a:rPr lang="fr-FR" dirty="0" smtClean="0"/>
              <a:t> a rotation </a:t>
            </a:r>
            <a:r>
              <a:rPr lang="fr-FR" dirty="0" err="1" smtClean="0"/>
              <a:t>that</a:t>
            </a:r>
            <a:r>
              <a:rPr lang="fr-FR" dirty="0" smtClean="0"/>
              <a:t> </a:t>
            </a:r>
            <a:r>
              <a:rPr lang="fr-FR" dirty="0" err="1" smtClean="0"/>
              <a:t>sends</a:t>
            </a:r>
            <a:r>
              <a:rPr lang="fr-FR" dirty="0" smtClean="0"/>
              <a:t> « black » onto « </a:t>
            </a:r>
            <a:r>
              <a:rPr lang="fr-FR" dirty="0" err="1" smtClean="0"/>
              <a:t>red</a:t>
            </a:r>
            <a:r>
              <a:rPr lang="fr-FR" dirty="0" smtClean="0"/>
              <a:t> ». I </a:t>
            </a:r>
            <a:r>
              <a:rPr lang="fr-FR" dirty="0" err="1" smtClean="0"/>
              <a:t>think</a:t>
            </a:r>
            <a:r>
              <a:rPr lang="fr-FR" dirty="0" smtClean="0"/>
              <a:t> </a:t>
            </a:r>
            <a:r>
              <a:rPr lang="fr-FR" dirty="0" err="1" smtClean="0"/>
              <a:t>this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a </a:t>
            </a:r>
            <a:r>
              <a:rPr lang="fr-FR" dirty="0" err="1" smtClean="0"/>
              <a:t>failure</a:t>
            </a:r>
            <a:r>
              <a:rPr lang="fr-FR" dirty="0" smtClean="0"/>
              <a:t> of </a:t>
            </a:r>
            <a:r>
              <a:rPr lang="fr-FR" dirty="0" err="1" smtClean="0"/>
              <a:t>our</a:t>
            </a:r>
            <a:r>
              <a:rPr lang="fr-FR" dirty="0" smtClean="0"/>
              <a:t> </a:t>
            </a:r>
            <a:r>
              <a:rPr lang="fr-FR" dirty="0" err="1" smtClean="0"/>
              <a:t>algorithm</a:t>
            </a:r>
            <a:r>
              <a:rPr lang="fr-FR" dirty="0" smtClean="0"/>
              <a:t> </a:t>
            </a:r>
            <a:r>
              <a:rPr lang="fr-FR" dirty="0" err="1" smtClean="0"/>
              <a:t>that</a:t>
            </a:r>
            <a:r>
              <a:rPr lang="fr-FR" dirty="0" smtClean="0"/>
              <a:t> </a:t>
            </a:r>
            <a:r>
              <a:rPr lang="fr-FR" dirty="0" err="1" smtClean="0"/>
              <a:t>we</a:t>
            </a:r>
            <a:r>
              <a:rPr lang="fr-FR" dirty="0" smtClean="0"/>
              <a:t> </a:t>
            </a:r>
            <a:r>
              <a:rPr lang="fr-FR" dirty="0" err="1" smtClean="0"/>
              <a:t>should</a:t>
            </a:r>
            <a:r>
              <a:rPr lang="fr-FR" dirty="0" smtClean="0"/>
              <a:t> correct: </a:t>
            </a:r>
            <a:r>
              <a:rPr lang="fr-FR" dirty="0" err="1" smtClean="0"/>
              <a:t>we</a:t>
            </a:r>
            <a:r>
              <a:rPr lang="fr-FR" dirty="0" smtClean="0"/>
              <a:t> </a:t>
            </a:r>
            <a:r>
              <a:rPr lang="fr-FR" dirty="0" err="1" smtClean="0"/>
              <a:t>should</a:t>
            </a:r>
            <a:r>
              <a:rPr lang="fr-FR" dirty="0" smtClean="0"/>
              <a:t>  </a:t>
            </a:r>
            <a:r>
              <a:rPr lang="fr-FR" dirty="0" err="1" smtClean="0"/>
              <a:t>constrain</a:t>
            </a:r>
            <a:r>
              <a:rPr lang="fr-FR" dirty="0" smtClean="0"/>
              <a:t> the points </a:t>
            </a:r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fr-FR" dirty="0" err="1" smtClean="0"/>
              <a:t>lowest</a:t>
            </a:r>
            <a:r>
              <a:rPr lang="fr-FR" dirty="0" smtClean="0"/>
              <a:t> </a:t>
            </a:r>
            <a:r>
              <a:rPr lang="fr-FR" dirty="0" err="1" smtClean="0"/>
              <a:t>intensity</a:t>
            </a:r>
            <a:r>
              <a:rPr lang="fr-FR" dirty="0" smtClean="0"/>
              <a:t> to go to (0,0,0).)</a:t>
            </a:r>
            <a:endParaRPr lang="fr-FR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604084"/>
            <a:ext cx="8856984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b="1" dirty="0"/>
              <a:t>Unsupervised color film restoration </a:t>
            </a:r>
            <a:r>
              <a:rPr lang="en-US" sz="1050" b="1" dirty="0" smtClean="0"/>
              <a:t>using adaptive </a:t>
            </a:r>
            <a:r>
              <a:rPr lang="fr-FR" sz="1050" b="1" dirty="0" err="1" smtClean="0"/>
              <a:t>color</a:t>
            </a:r>
            <a:r>
              <a:rPr lang="fr-FR" sz="1050" b="1" dirty="0" smtClean="0"/>
              <a:t> </a:t>
            </a:r>
            <a:r>
              <a:rPr lang="fr-FR" sz="1050" b="1" dirty="0" err="1" smtClean="0"/>
              <a:t>equalization</a:t>
            </a:r>
            <a:r>
              <a:rPr lang="fr-FR" sz="1050" b="1" dirty="0" smtClean="0"/>
              <a:t> </a:t>
            </a:r>
            <a:r>
              <a:rPr lang="it-IT" sz="1050" dirty="0" smtClean="0"/>
              <a:t>A</a:t>
            </a:r>
            <a:r>
              <a:rPr lang="it-IT" sz="1050" dirty="0"/>
              <a:t>. </a:t>
            </a:r>
            <a:r>
              <a:rPr lang="it-IT" sz="1050" dirty="0" smtClean="0"/>
              <a:t>Rizzi, </a:t>
            </a:r>
            <a:r>
              <a:rPr lang="it-IT" sz="1050" dirty="0"/>
              <a:t>C. </a:t>
            </a:r>
            <a:r>
              <a:rPr lang="it-IT" sz="1050" dirty="0" smtClean="0"/>
              <a:t>Gatta, </a:t>
            </a:r>
            <a:r>
              <a:rPr lang="it-IT" sz="1050" dirty="0"/>
              <a:t>C. </a:t>
            </a:r>
            <a:r>
              <a:rPr lang="it-IT" sz="1050" dirty="0" smtClean="0"/>
              <a:t>Slanzi, </a:t>
            </a:r>
            <a:r>
              <a:rPr lang="it-IT" sz="1050" dirty="0"/>
              <a:t>G. </a:t>
            </a:r>
            <a:r>
              <a:rPr lang="it-IT" sz="1050" dirty="0" smtClean="0"/>
              <a:t>Ciocca, </a:t>
            </a:r>
            <a:r>
              <a:rPr lang="it-IT" sz="1050" dirty="0"/>
              <a:t>R. </a:t>
            </a:r>
            <a:r>
              <a:rPr lang="it-IT" sz="1050" dirty="0" smtClean="0"/>
              <a:t>Schettini: Original, their  best result,  our results</a:t>
            </a:r>
            <a:endParaRPr lang="fr-FR" sz="1050" dirty="0"/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790950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0"/>
            <a:ext cx="3733800" cy="305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356992"/>
            <a:ext cx="3810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11960" y="3356992"/>
            <a:ext cx="3810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79512" y="6273225"/>
            <a:ext cx="88569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/>
              <a:t>Unsupervised color film restoration </a:t>
            </a:r>
            <a:r>
              <a:rPr lang="en-US" sz="1600" b="1" dirty="0" smtClean="0"/>
              <a:t>using adaptive </a:t>
            </a:r>
            <a:r>
              <a:rPr lang="fr-FR" sz="1600" b="1" dirty="0" err="1" smtClean="0"/>
              <a:t>color</a:t>
            </a:r>
            <a:r>
              <a:rPr lang="fr-FR" sz="1600" b="1" dirty="0" smtClean="0"/>
              <a:t> </a:t>
            </a:r>
            <a:r>
              <a:rPr lang="fr-FR" sz="1600" b="1" dirty="0" err="1" smtClean="0"/>
              <a:t>equalization</a:t>
            </a:r>
            <a:r>
              <a:rPr lang="fr-FR" sz="1600" b="1" dirty="0" smtClean="0"/>
              <a:t> </a:t>
            </a:r>
            <a:r>
              <a:rPr lang="it-IT" sz="1600" dirty="0" smtClean="0"/>
              <a:t>A</a:t>
            </a:r>
            <a:r>
              <a:rPr lang="it-IT" sz="1600" dirty="0"/>
              <a:t>. </a:t>
            </a:r>
            <a:r>
              <a:rPr lang="it-IT" sz="1600" dirty="0" smtClean="0"/>
              <a:t>Rizzi, </a:t>
            </a:r>
            <a:r>
              <a:rPr lang="it-IT" sz="1600" dirty="0"/>
              <a:t>C. </a:t>
            </a:r>
            <a:r>
              <a:rPr lang="it-IT" sz="1600" dirty="0" smtClean="0"/>
              <a:t>Gatta, </a:t>
            </a:r>
            <a:r>
              <a:rPr lang="it-IT" sz="1600" dirty="0"/>
              <a:t>C. </a:t>
            </a:r>
            <a:r>
              <a:rPr lang="it-IT" sz="1600" dirty="0" smtClean="0"/>
              <a:t>Slanzi, </a:t>
            </a:r>
            <a:r>
              <a:rPr lang="it-IT" sz="1600" dirty="0"/>
              <a:t>G. </a:t>
            </a:r>
            <a:r>
              <a:rPr lang="it-IT" sz="1600" dirty="0" smtClean="0"/>
              <a:t>Ciocca, </a:t>
            </a:r>
            <a:r>
              <a:rPr lang="it-IT" sz="1600" dirty="0"/>
              <a:t>R. </a:t>
            </a:r>
            <a:r>
              <a:rPr lang="it-IT" sz="1600" dirty="0" smtClean="0"/>
              <a:t>Schettini: Original, their best result (SLOPE=5), our results</a:t>
            </a:r>
            <a:endParaRPr lang="fr-FR" sz="1600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171950" cy="311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0"/>
            <a:ext cx="4104456" cy="3082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212976"/>
            <a:ext cx="4191000" cy="313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5976" y="3212976"/>
            <a:ext cx="4191000" cy="313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7504" y="6427113"/>
            <a:ext cx="885698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/>
              <a:t>Unsupervised color film restoration </a:t>
            </a:r>
            <a:r>
              <a:rPr lang="en-US" sz="1100" b="1" dirty="0" smtClean="0"/>
              <a:t>using adaptive </a:t>
            </a:r>
            <a:r>
              <a:rPr lang="fr-FR" sz="1100" b="1" dirty="0" err="1" smtClean="0"/>
              <a:t>color</a:t>
            </a:r>
            <a:r>
              <a:rPr lang="fr-FR" sz="1100" b="1" dirty="0" smtClean="0"/>
              <a:t> </a:t>
            </a:r>
            <a:r>
              <a:rPr lang="fr-FR" sz="1100" b="1" dirty="0" err="1" smtClean="0"/>
              <a:t>equalization</a:t>
            </a:r>
            <a:r>
              <a:rPr lang="fr-FR" sz="1100" b="1" dirty="0" smtClean="0"/>
              <a:t> </a:t>
            </a:r>
            <a:r>
              <a:rPr lang="it-IT" sz="1100" dirty="0" smtClean="0"/>
              <a:t>A</a:t>
            </a:r>
            <a:r>
              <a:rPr lang="it-IT" sz="1100" dirty="0"/>
              <a:t>. </a:t>
            </a:r>
            <a:r>
              <a:rPr lang="it-IT" sz="1100" dirty="0" smtClean="0"/>
              <a:t>Rizzi, </a:t>
            </a:r>
            <a:r>
              <a:rPr lang="it-IT" sz="1100" dirty="0"/>
              <a:t>C. </a:t>
            </a:r>
            <a:r>
              <a:rPr lang="it-IT" sz="1100" dirty="0" smtClean="0"/>
              <a:t>Gatta, </a:t>
            </a:r>
            <a:r>
              <a:rPr lang="it-IT" sz="1100" dirty="0"/>
              <a:t>C. </a:t>
            </a:r>
            <a:r>
              <a:rPr lang="it-IT" sz="1100" dirty="0" smtClean="0"/>
              <a:t>Slanzi, </a:t>
            </a:r>
            <a:r>
              <a:rPr lang="it-IT" sz="1100" dirty="0"/>
              <a:t>G. </a:t>
            </a:r>
            <a:r>
              <a:rPr lang="it-IT" sz="1100" dirty="0" smtClean="0"/>
              <a:t>Ciocca, </a:t>
            </a:r>
            <a:r>
              <a:rPr lang="it-IT" sz="1100" dirty="0"/>
              <a:t>R. </a:t>
            </a:r>
            <a:r>
              <a:rPr lang="it-IT" sz="1100" dirty="0" smtClean="0"/>
              <a:t>Schettini: Original, from Nosferatu (it is a grey movie), our results (they show no decent result)</a:t>
            </a:r>
            <a:endParaRPr lang="fr-FR" sz="1100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995970" cy="3212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0"/>
            <a:ext cx="3960440" cy="3187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212976"/>
            <a:ext cx="4067944" cy="3274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6027003"/>
            <a:ext cx="88569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/>
              <a:t>Unsupervised color film restoration </a:t>
            </a:r>
            <a:r>
              <a:rPr lang="en-US" sz="1600" b="1" dirty="0" smtClean="0"/>
              <a:t>using adaptive </a:t>
            </a:r>
            <a:r>
              <a:rPr lang="fr-FR" sz="1600" b="1" dirty="0" err="1" smtClean="0"/>
              <a:t>color</a:t>
            </a:r>
            <a:r>
              <a:rPr lang="fr-FR" sz="1600" b="1" dirty="0" smtClean="0"/>
              <a:t> </a:t>
            </a:r>
            <a:r>
              <a:rPr lang="fr-FR" sz="1600" b="1" dirty="0" err="1" smtClean="0"/>
              <a:t>equalization</a:t>
            </a:r>
            <a:r>
              <a:rPr lang="fr-FR" sz="1600" b="1" dirty="0" smtClean="0"/>
              <a:t> </a:t>
            </a:r>
            <a:r>
              <a:rPr lang="it-IT" sz="1600" dirty="0" smtClean="0"/>
              <a:t>A</a:t>
            </a:r>
            <a:r>
              <a:rPr lang="it-IT" sz="1600" dirty="0"/>
              <a:t>. </a:t>
            </a:r>
            <a:r>
              <a:rPr lang="it-IT" sz="1600" dirty="0" smtClean="0"/>
              <a:t>Rizzi, </a:t>
            </a:r>
            <a:r>
              <a:rPr lang="it-IT" sz="1600" dirty="0"/>
              <a:t>C. </a:t>
            </a:r>
            <a:r>
              <a:rPr lang="it-IT" sz="1600" dirty="0" smtClean="0"/>
              <a:t>Gatta, </a:t>
            </a:r>
            <a:r>
              <a:rPr lang="it-IT" sz="1600" dirty="0"/>
              <a:t>C. </a:t>
            </a:r>
            <a:r>
              <a:rPr lang="it-IT" sz="1600" dirty="0" smtClean="0"/>
              <a:t>Slanzi, </a:t>
            </a:r>
            <a:r>
              <a:rPr lang="it-IT" sz="1600" dirty="0"/>
              <a:t>G. </a:t>
            </a:r>
            <a:r>
              <a:rPr lang="it-IT" sz="1600" dirty="0" smtClean="0"/>
              <a:t>Ciocca, </a:t>
            </a:r>
            <a:r>
              <a:rPr lang="it-IT" sz="1600" dirty="0"/>
              <a:t>R. </a:t>
            </a:r>
            <a:r>
              <a:rPr lang="it-IT" sz="1600" dirty="0" smtClean="0"/>
              <a:t>Schettini: Original, their best result (they try many variantes, SLOPE, KOG, combinations of both..., our results</a:t>
            </a:r>
            <a:endParaRPr lang="fr-FR" sz="1600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3659168" cy="2996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0"/>
            <a:ext cx="3600400" cy="2938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068961"/>
            <a:ext cx="3635896" cy="2980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11960" y="2996952"/>
            <a:ext cx="3646338" cy="2989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812360" y="1916832"/>
            <a:ext cx="133164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1" dirty="0"/>
              <a:t>Unsupervised color film restoration </a:t>
            </a:r>
            <a:r>
              <a:rPr lang="en-US" sz="1000" b="1" dirty="0" smtClean="0"/>
              <a:t>using adaptive </a:t>
            </a:r>
            <a:r>
              <a:rPr lang="fr-FR" sz="1000" b="1" dirty="0" err="1" smtClean="0"/>
              <a:t>color</a:t>
            </a:r>
            <a:r>
              <a:rPr lang="fr-FR" sz="1000" b="1" dirty="0" smtClean="0"/>
              <a:t> </a:t>
            </a:r>
            <a:r>
              <a:rPr lang="fr-FR" sz="1000" b="1" dirty="0" err="1" smtClean="0"/>
              <a:t>equalization</a:t>
            </a:r>
            <a:r>
              <a:rPr lang="fr-FR" sz="1000" b="1" dirty="0" smtClean="0"/>
              <a:t> </a:t>
            </a:r>
            <a:r>
              <a:rPr lang="it-IT" sz="1000" dirty="0" smtClean="0"/>
              <a:t>A</a:t>
            </a:r>
            <a:r>
              <a:rPr lang="it-IT" sz="1000" dirty="0"/>
              <a:t>. </a:t>
            </a:r>
            <a:r>
              <a:rPr lang="it-IT" sz="1000" dirty="0" smtClean="0"/>
              <a:t>Rizzi, </a:t>
            </a:r>
            <a:r>
              <a:rPr lang="it-IT" sz="1000" dirty="0"/>
              <a:t>C. </a:t>
            </a:r>
            <a:r>
              <a:rPr lang="it-IT" sz="1000" dirty="0" smtClean="0"/>
              <a:t>Gatta, </a:t>
            </a:r>
            <a:r>
              <a:rPr lang="it-IT" sz="1000" dirty="0"/>
              <a:t>C. </a:t>
            </a:r>
            <a:r>
              <a:rPr lang="it-IT" sz="1000" dirty="0" smtClean="0"/>
              <a:t>Slanzi, </a:t>
            </a:r>
            <a:r>
              <a:rPr lang="it-IT" sz="1000" dirty="0"/>
              <a:t>G. </a:t>
            </a:r>
            <a:r>
              <a:rPr lang="it-IT" sz="1000" dirty="0" smtClean="0"/>
              <a:t>Ciocca, </a:t>
            </a:r>
            <a:r>
              <a:rPr lang="it-IT" sz="1000" dirty="0"/>
              <a:t>R. </a:t>
            </a:r>
            <a:r>
              <a:rPr lang="it-IT" sz="1000" dirty="0" smtClean="0"/>
              <a:t>Schettini: Original, their best result, our diagonal result, and the histogram equalization. This is a clear case where the histogram is distorted and only the histogram equalization makes it straight. It is clear that we could have a distortion detector for such monochromatic images.</a:t>
            </a:r>
            <a:endParaRPr lang="fr-FR" sz="1000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3659168" cy="2996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0"/>
            <a:ext cx="3600400" cy="2938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877070"/>
            <a:ext cx="3635896" cy="2980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39952" y="3847134"/>
            <a:ext cx="3672408" cy="3010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43608" y="2780928"/>
            <a:ext cx="5328592" cy="1332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79512" y="6093296"/>
            <a:ext cx="88569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/>
              <a:t>Unsupervised color film restoration </a:t>
            </a:r>
            <a:r>
              <a:rPr lang="en-US" sz="1600" b="1" dirty="0" smtClean="0"/>
              <a:t>using adaptive </a:t>
            </a:r>
            <a:r>
              <a:rPr lang="fr-FR" sz="1600" b="1" dirty="0" err="1" smtClean="0"/>
              <a:t>color</a:t>
            </a:r>
            <a:r>
              <a:rPr lang="fr-FR" sz="1600" b="1" dirty="0" smtClean="0"/>
              <a:t> </a:t>
            </a:r>
            <a:r>
              <a:rPr lang="fr-FR" sz="1600" b="1" dirty="0" err="1" smtClean="0"/>
              <a:t>equalization</a:t>
            </a:r>
            <a:r>
              <a:rPr lang="fr-FR" sz="1600" b="1" dirty="0" smtClean="0"/>
              <a:t> </a:t>
            </a:r>
            <a:r>
              <a:rPr lang="it-IT" sz="1600" dirty="0" smtClean="0"/>
              <a:t>A</a:t>
            </a:r>
            <a:r>
              <a:rPr lang="it-IT" sz="1600" dirty="0"/>
              <a:t>. </a:t>
            </a:r>
            <a:r>
              <a:rPr lang="it-IT" sz="1600" dirty="0" smtClean="0"/>
              <a:t>Rizzi, </a:t>
            </a:r>
            <a:r>
              <a:rPr lang="it-IT" sz="1600" dirty="0"/>
              <a:t>C. </a:t>
            </a:r>
            <a:r>
              <a:rPr lang="it-IT" sz="1600" dirty="0" smtClean="0"/>
              <a:t>Gatta, </a:t>
            </a:r>
            <a:r>
              <a:rPr lang="it-IT" sz="1600" dirty="0"/>
              <a:t>C. </a:t>
            </a:r>
            <a:r>
              <a:rPr lang="it-IT" sz="1600" dirty="0" smtClean="0"/>
              <a:t>Slanzi, </a:t>
            </a:r>
            <a:r>
              <a:rPr lang="it-IT" sz="1600" dirty="0"/>
              <a:t>G. </a:t>
            </a:r>
            <a:r>
              <a:rPr lang="it-IT" sz="1600" dirty="0" smtClean="0"/>
              <a:t>Ciocca, </a:t>
            </a:r>
            <a:r>
              <a:rPr lang="it-IT" sz="1600" dirty="0"/>
              <a:t>R. </a:t>
            </a:r>
            <a:r>
              <a:rPr lang="it-IT" sz="1600" dirty="0" smtClean="0"/>
              <a:t>Schettini: Original, their result with SLOPE =20, our results</a:t>
            </a:r>
            <a:endParaRPr lang="fr-FR" sz="1600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0"/>
            <a:ext cx="4019550" cy="298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0"/>
            <a:ext cx="4057650" cy="298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068960"/>
            <a:ext cx="4038600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3968" y="3068960"/>
            <a:ext cx="4038600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6596390"/>
            <a:ext cx="885698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/>
              <a:t>Unsupervised color film restoration </a:t>
            </a:r>
            <a:r>
              <a:rPr lang="en-US" sz="1100" b="1" dirty="0" smtClean="0"/>
              <a:t>using adaptive </a:t>
            </a:r>
            <a:r>
              <a:rPr lang="fr-FR" sz="1100" b="1" dirty="0" err="1" smtClean="0"/>
              <a:t>color</a:t>
            </a:r>
            <a:r>
              <a:rPr lang="fr-FR" sz="1100" b="1" dirty="0" smtClean="0"/>
              <a:t> </a:t>
            </a:r>
            <a:r>
              <a:rPr lang="fr-FR" sz="1100" b="1" dirty="0" err="1" smtClean="0"/>
              <a:t>equalization</a:t>
            </a:r>
            <a:r>
              <a:rPr lang="fr-FR" sz="1100" b="1" dirty="0" smtClean="0"/>
              <a:t> </a:t>
            </a:r>
            <a:r>
              <a:rPr lang="it-IT" sz="1100" dirty="0" smtClean="0"/>
              <a:t>A</a:t>
            </a:r>
            <a:r>
              <a:rPr lang="it-IT" sz="1100" dirty="0"/>
              <a:t>. </a:t>
            </a:r>
            <a:r>
              <a:rPr lang="it-IT" sz="1100" dirty="0" smtClean="0"/>
              <a:t>Rizzi, </a:t>
            </a:r>
            <a:r>
              <a:rPr lang="it-IT" sz="1100" dirty="0"/>
              <a:t>C. </a:t>
            </a:r>
            <a:r>
              <a:rPr lang="it-IT" sz="1100" dirty="0" smtClean="0"/>
              <a:t>Gatta, </a:t>
            </a:r>
            <a:r>
              <a:rPr lang="it-IT" sz="1100" dirty="0"/>
              <a:t>C. </a:t>
            </a:r>
            <a:r>
              <a:rPr lang="it-IT" sz="1100" dirty="0" smtClean="0"/>
              <a:t>Slanzi, </a:t>
            </a:r>
            <a:r>
              <a:rPr lang="it-IT" sz="1100" dirty="0"/>
              <a:t>G. </a:t>
            </a:r>
            <a:r>
              <a:rPr lang="it-IT" sz="1100" dirty="0" smtClean="0"/>
              <a:t>Ciocca, </a:t>
            </a:r>
            <a:r>
              <a:rPr lang="it-IT" sz="1100" dirty="0"/>
              <a:t>R. </a:t>
            </a:r>
            <a:r>
              <a:rPr lang="it-IT" sz="1100" dirty="0" smtClean="0"/>
              <a:t>Schettini: Original, their result, our results</a:t>
            </a:r>
            <a:endParaRPr lang="fr-FR" sz="1100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143375" cy="337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0"/>
            <a:ext cx="4143375" cy="336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212976"/>
            <a:ext cx="4162425" cy="339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9992" y="3212976"/>
            <a:ext cx="4162425" cy="339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124325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0"/>
            <a:ext cx="4143375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284984"/>
            <a:ext cx="4143375" cy="337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0" y="6596390"/>
            <a:ext cx="885698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/>
              <a:t>Unsupervised color film restoration </a:t>
            </a:r>
            <a:r>
              <a:rPr lang="en-US" sz="1100" b="1" dirty="0" smtClean="0"/>
              <a:t>using adaptive </a:t>
            </a:r>
            <a:r>
              <a:rPr lang="fr-FR" sz="1100" b="1" dirty="0" err="1" smtClean="0"/>
              <a:t>color</a:t>
            </a:r>
            <a:r>
              <a:rPr lang="fr-FR" sz="1100" b="1" dirty="0" smtClean="0"/>
              <a:t> </a:t>
            </a:r>
            <a:r>
              <a:rPr lang="fr-FR" sz="1100" b="1" dirty="0" err="1" smtClean="0"/>
              <a:t>equalization</a:t>
            </a:r>
            <a:r>
              <a:rPr lang="fr-FR" sz="1100" b="1" dirty="0" smtClean="0"/>
              <a:t> </a:t>
            </a:r>
            <a:r>
              <a:rPr lang="it-IT" sz="1100" dirty="0" smtClean="0"/>
              <a:t>A</a:t>
            </a:r>
            <a:r>
              <a:rPr lang="it-IT" sz="1100" dirty="0"/>
              <a:t>. </a:t>
            </a:r>
            <a:r>
              <a:rPr lang="it-IT" sz="1100" dirty="0" smtClean="0"/>
              <a:t>Rizzi, </a:t>
            </a:r>
            <a:r>
              <a:rPr lang="it-IT" sz="1100" dirty="0"/>
              <a:t>C. </a:t>
            </a:r>
            <a:r>
              <a:rPr lang="it-IT" sz="1100" dirty="0" smtClean="0"/>
              <a:t>Gatta, </a:t>
            </a:r>
            <a:r>
              <a:rPr lang="it-IT" sz="1100" dirty="0"/>
              <a:t>C. </a:t>
            </a:r>
            <a:r>
              <a:rPr lang="it-IT" sz="1100" dirty="0" smtClean="0"/>
              <a:t>Slanzi, </a:t>
            </a:r>
            <a:r>
              <a:rPr lang="it-IT" sz="1100" dirty="0"/>
              <a:t>G. </a:t>
            </a:r>
            <a:r>
              <a:rPr lang="it-IT" sz="1100" dirty="0" smtClean="0"/>
              <a:t>Ciocca, </a:t>
            </a:r>
            <a:r>
              <a:rPr lang="it-IT" sz="1100" dirty="0"/>
              <a:t>R. </a:t>
            </a:r>
            <a:r>
              <a:rPr lang="it-IT" sz="1100" dirty="0" smtClean="0"/>
              <a:t>Schettini: Original, their result, our results</a:t>
            </a:r>
            <a:endParaRPr lang="fr-FR" sz="1100" dirty="0"/>
          </a:p>
        </p:txBody>
      </p:sp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7984" y="3284984"/>
            <a:ext cx="4143375" cy="337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181475" cy="334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0"/>
            <a:ext cx="4105275" cy="336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0" y="6596390"/>
            <a:ext cx="885698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/>
              <a:t>Unsupervised color film restoration </a:t>
            </a:r>
            <a:r>
              <a:rPr lang="en-US" sz="1100" b="1" dirty="0" smtClean="0"/>
              <a:t>using adaptive </a:t>
            </a:r>
            <a:r>
              <a:rPr lang="fr-FR" sz="1100" b="1" dirty="0" err="1" smtClean="0"/>
              <a:t>color</a:t>
            </a:r>
            <a:r>
              <a:rPr lang="fr-FR" sz="1100" b="1" dirty="0" smtClean="0"/>
              <a:t> </a:t>
            </a:r>
            <a:r>
              <a:rPr lang="fr-FR" sz="1100" b="1" dirty="0" err="1" smtClean="0"/>
              <a:t>equalization</a:t>
            </a:r>
            <a:r>
              <a:rPr lang="fr-FR" sz="1100" b="1" dirty="0" smtClean="0"/>
              <a:t> </a:t>
            </a:r>
            <a:r>
              <a:rPr lang="it-IT" sz="1100" dirty="0" smtClean="0"/>
              <a:t>A</a:t>
            </a:r>
            <a:r>
              <a:rPr lang="it-IT" sz="1100" dirty="0"/>
              <a:t>. </a:t>
            </a:r>
            <a:r>
              <a:rPr lang="it-IT" sz="1100" dirty="0" smtClean="0"/>
              <a:t>Rizzi, </a:t>
            </a:r>
            <a:r>
              <a:rPr lang="it-IT" sz="1100" dirty="0"/>
              <a:t>C. </a:t>
            </a:r>
            <a:r>
              <a:rPr lang="it-IT" sz="1100" dirty="0" smtClean="0"/>
              <a:t>Gatta, </a:t>
            </a:r>
            <a:r>
              <a:rPr lang="it-IT" sz="1100" dirty="0"/>
              <a:t>C. </a:t>
            </a:r>
            <a:r>
              <a:rPr lang="it-IT" sz="1100" dirty="0" smtClean="0"/>
              <a:t>Slanzi, </a:t>
            </a:r>
            <a:r>
              <a:rPr lang="it-IT" sz="1100" dirty="0"/>
              <a:t>G. </a:t>
            </a:r>
            <a:r>
              <a:rPr lang="it-IT" sz="1100" dirty="0" smtClean="0"/>
              <a:t>Ciocca, </a:t>
            </a:r>
            <a:r>
              <a:rPr lang="it-IT" sz="1100" dirty="0"/>
              <a:t>R. </a:t>
            </a:r>
            <a:r>
              <a:rPr lang="it-IT" sz="1100" dirty="0" smtClean="0"/>
              <a:t>Schettini: Original, their result, our results</a:t>
            </a:r>
            <a:endParaRPr lang="fr-FR" sz="1100" dirty="0"/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284984"/>
            <a:ext cx="4200525" cy="336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008" y="3284984"/>
            <a:ext cx="4200525" cy="336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7140</TotalTime>
  <Words>2135</Words>
  <Application>Microsoft Office PowerPoint</Application>
  <PresentationFormat>Affichage à l'écran (4:3)</PresentationFormat>
  <Paragraphs>91</Paragraphs>
  <Slides>56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56</vt:i4>
      </vt:variant>
    </vt:vector>
  </HeadingPairs>
  <TitlesOfParts>
    <vt:vector size="57" baseType="lpstr">
      <vt:lpstr>Thème Office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  <vt:lpstr>Diapositive 26</vt:lpstr>
      <vt:lpstr>Diapositive 27</vt:lpstr>
      <vt:lpstr>Diapositive 28</vt:lpstr>
      <vt:lpstr>Diapositive 29</vt:lpstr>
      <vt:lpstr>Diapositive 30</vt:lpstr>
      <vt:lpstr>Diapositive 31</vt:lpstr>
      <vt:lpstr>Diapositive 32</vt:lpstr>
      <vt:lpstr>Diapositive 33</vt:lpstr>
      <vt:lpstr>Diapositive 34</vt:lpstr>
      <vt:lpstr>Diapositive 35</vt:lpstr>
      <vt:lpstr>Diapositive 36</vt:lpstr>
      <vt:lpstr>Diapositive 37</vt:lpstr>
      <vt:lpstr>Diapositive 38</vt:lpstr>
      <vt:lpstr>Diapositive 39</vt:lpstr>
      <vt:lpstr>Diapositive 40</vt:lpstr>
      <vt:lpstr>Diapositive 41</vt:lpstr>
      <vt:lpstr>Diapositive 42</vt:lpstr>
      <vt:lpstr>Diapositive 43</vt:lpstr>
      <vt:lpstr>Diapositive 44</vt:lpstr>
      <vt:lpstr>Diapositive 45</vt:lpstr>
      <vt:lpstr>Diapositive 46</vt:lpstr>
      <vt:lpstr>Diapositive 47</vt:lpstr>
      <vt:lpstr>Diapositive 48</vt:lpstr>
      <vt:lpstr>Diapositive 49</vt:lpstr>
      <vt:lpstr>Diapositive 50</vt:lpstr>
      <vt:lpstr>Diapositive 51</vt:lpstr>
      <vt:lpstr>Diapositive 52</vt:lpstr>
      <vt:lpstr>Diapositive 53</vt:lpstr>
      <vt:lpstr>Diapositive 54</vt:lpstr>
      <vt:lpstr>Diapositive 55</vt:lpstr>
      <vt:lpstr>Diapositive 56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Morel</dc:creator>
  <cp:lastModifiedBy>Morel</cp:lastModifiedBy>
  <cp:revision>7</cp:revision>
  <dcterms:created xsi:type="dcterms:W3CDTF">2012-04-25T16:45:25Z</dcterms:created>
  <dcterms:modified xsi:type="dcterms:W3CDTF">2012-04-30T15:46:16Z</dcterms:modified>
</cp:coreProperties>
</file>